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3.xml" ContentType="application/vnd.openxmlformats-officedocument.theme+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93455" r:id="rId4"/>
    <p:sldMasterId id="2147493479" r:id="rId5"/>
    <p:sldMasterId id="2147493489" r:id="rId6"/>
    <p:sldMasterId id="2147493467" r:id="rId7"/>
  </p:sldMasterIdLst>
  <p:notesMasterIdLst>
    <p:notesMasterId r:id="rId41"/>
  </p:notesMasterIdLst>
  <p:handoutMasterIdLst>
    <p:handoutMasterId r:id="rId42"/>
  </p:handoutMasterIdLst>
  <p:sldIdLst>
    <p:sldId id="306" r:id="rId8"/>
    <p:sldId id="262" r:id="rId9"/>
    <p:sldId id="265" r:id="rId10"/>
    <p:sldId id="263" r:id="rId11"/>
    <p:sldId id="338" r:id="rId12"/>
    <p:sldId id="264" r:id="rId13"/>
    <p:sldId id="301" r:id="rId14"/>
    <p:sldId id="266" r:id="rId15"/>
    <p:sldId id="302" r:id="rId16"/>
    <p:sldId id="269" r:id="rId17"/>
    <p:sldId id="271" r:id="rId18"/>
    <p:sldId id="272" r:id="rId19"/>
    <p:sldId id="273" r:id="rId20"/>
    <p:sldId id="297" r:id="rId21"/>
    <p:sldId id="298" r:id="rId22"/>
    <p:sldId id="327" r:id="rId23"/>
    <p:sldId id="337" r:id="rId24"/>
    <p:sldId id="328" r:id="rId25"/>
    <p:sldId id="329" r:id="rId26"/>
    <p:sldId id="330" r:id="rId27"/>
    <p:sldId id="331" r:id="rId28"/>
    <p:sldId id="332" r:id="rId29"/>
    <p:sldId id="323" r:id="rId30"/>
    <p:sldId id="324" r:id="rId31"/>
    <p:sldId id="325" r:id="rId32"/>
    <p:sldId id="326" r:id="rId33"/>
    <p:sldId id="333" r:id="rId34"/>
    <p:sldId id="340" r:id="rId35"/>
    <p:sldId id="339" r:id="rId36"/>
    <p:sldId id="334" r:id="rId37"/>
    <p:sldId id="335" r:id="rId38"/>
    <p:sldId id="336" r:id="rId39"/>
    <p:sldId id="295" r:id="rId40"/>
  </p:sldIdLst>
  <p:sldSz cx="9144000" cy="5143500" type="screen16x9"/>
  <p:notesSz cx="9601200" cy="7315200"/>
  <p:embeddedFontLst>
    <p:embeddedFont>
      <p:font typeface="Calibri" panose="020F0502020204030204" pitchFamily="34" charset="0"/>
      <p:regular r:id="rId43"/>
      <p:bold r:id="rId44"/>
      <p:italic r:id="rId45"/>
      <p:boldItalic r:id="rId46"/>
    </p:embeddedFont>
    <p:embeddedFont>
      <p:font typeface="Gotham" panose="020B0604020202020204"/>
      <p:regular r:id="rId47"/>
      <p:italic r:id="rId48"/>
    </p:embeddedFont>
    <p:embeddedFont>
      <p:font typeface="Gotham Bold" charset="0"/>
      <p:regular r:id="rId49"/>
      <p:italic r:id="rId50"/>
    </p:embeddedFont>
    <p:embeddedFont>
      <p:font typeface="Gotham Book" charset="0"/>
      <p:regular r:id="rId51"/>
      <p:italic r:id="rId52"/>
    </p:embeddedFont>
    <p:embeddedFont>
      <p:font typeface="Montserrat" panose="00000500000000000000" pitchFamily="2" charset="0"/>
      <p:regular r:id="rId53"/>
      <p:bold r:id="rId54"/>
      <p:italic r:id="rId55"/>
      <p:boldItalic r:id="rId56"/>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2868"/>
    <a:srgbClr val="0F1938"/>
    <a:srgbClr val="100E42"/>
    <a:srgbClr val="100E2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A60D629-07DE-4D00-ABD8-18A078C82344}" v="1" dt="2022-06-15T18:02:24.328"/>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7" autoAdjust="0"/>
    <p:restoredTop sz="80964" autoAdjust="0"/>
  </p:normalViewPr>
  <p:slideViewPr>
    <p:cSldViewPr snapToGrid="0" snapToObjects="1">
      <p:cViewPr varScale="1">
        <p:scale>
          <a:sx n="122" d="100"/>
          <a:sy n="122" d="100"/>
        </p:scale>
        <p:origin x="1212" y="96"/>
      </p:cViewPr>
      <p:guideLst>
        <p:guide orient="horz" pos="1620"/>
        <p:guide pos="2880"/>
      </p:guideLst>
    </p:cSldViewPr>
  </p:slideViewPr>
  <p:notesTextViewPr>
    <p:cViewPr>
      <p:scale>
        <a:sx n="100" d="100"/>
        <a:sy n="100" d="100"/>
      </p:scale>
      <p:origin x="0" y="0"/>
    </p:cViewPr>
  </p:notesTextViewPr>
  <p:sorterViewPr>
    <p:cViewPr>
      <p:scale>
        <a:sx n="149" d="100"/>
        <a:sy n="149"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handoutMaster" Target="handoutMasters/handout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font" Target="fonts/font13.fntdata"/><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font" Target="fonts/font3.fntdata"/><Relationship Id="rId53" Type="http://schemas.openxmlformats.org/officeDocument/2006/relationships/font" Target="fonts/font11.fntdata"/><Relationship Id="rId58" Type="http://schemas.openxmlformats.org/officeDocument/2006/relationships/viewProps" Target="viewProps.xml"/><Relationship Id="rId5" Type="http://schemas.openxmlformats.org/officeDocument/2006/relationships/slideMaster" Target="slideMasters/slideMaster2.xml"/><Relationship Id="rId61" Type="http://schemas.microsoft.com/office/2015/10/relationships/revisionInfo" Target="revisionInfo.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font" Target="fonts/font14.fntdata"/><Relationship Id="rId8" Type="http://schemas.openxmlformats.org/officeDocument/2006/relationships/slide" Target="slides/slide1.xml"/><Relationship Id="rId51" Type="http://schemas.openxmlformats.org/officeDocument/2006/relationships/font" Target="fonts/font9.fntdata"/><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font" Target="fonts/font4.fntdata"/><Relationship Id="rId59" Type="http://schemas.openxmlformats.org/officeDocument/2006/relationships/theme" Target="theme/theme1.xml"/><Relationship Id="rId20" Type="http://schemas.openxmlformats.org/officeDocument/2006/relationships/slide" Target="slides/slide13.xml"/><Relationship Id="rId41" Type="http://schemas.openxmlformats.org/officeDocument/2006/relationships/notesMaster" Target="notesMasters/notesMaster1.xml"/><Relationship Id="rId54" Type="http://schemas.openxmlformats.org/officeDocument/2006/relationships/font" Target="fonts/font12.fntdata"/><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font" Target="fonts/font7.fntdata"/><Relationship Id="rId57" Type="http://schemas.openxmlformats.org/officeDocument/2006/relationships/presProps" Target="presProps.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font" Target="fonts/font2.fntdata"/><Relationship Id="rId52" Type="http://schemas.openxmlformats.org/officeDocument/2006/relationships/font" Target="fonts/font10.fntdata"/><Relationship Id="rId60"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2.xml"/></Relationships>
</file>

<file path=ppt/diagrams/_rels/data1.xml.rels><?xml version="1.0" encoding="UTF-8" standalone="yes"?>
<Relationships xmlns="http://schemas.openxmlformats.org/package/2006/relationships"><Relationship Id="rId3" Type="http://schemas.openxmlformats.org/officeDocument/2006/relationships/hyperlink" Target="https://studenthealth.uconn.edu/health-information/" TargetMode="External"/><Relationship Id="rId2" Type="http://schemas.openxmlformats.org/officeDocument/2006/relationships/hyperlink" Target="https://myhealth.uconn.edu/" TargetMode="External"/><Relationship Id="rId1" Type="http://schemas.openxmlformats.org/officeDocument/2006/relationships/hyperlink" Target="http://myhealth.uconn.edu/" TargetMode="External"/><Relationship Id="rId4" Type="http://schemas.openxmlformats.org/officeDocument/2006/relationships/hyperlink" Target="https://myhealth.uconn.edu" TargetMode="External"/></Relationships>
</file>

<file path=ppt/diagrams/_rels/drawing1.xml.rels><?xml version="1.0" encoding="UTF-8" standalone="yes"?>
<Relationships xmlns="http://schemas.openxmlformats.org/package/2006/relationships"><Relationship Id="rId3" Type="http://schemas.openxmlformats.org/officeDocument/2006/relationships/hyperlink" Target="https://studenthealth.uconn.edu/health-information/" TargetMode="External"/><Relationship Id="rId2" Type="http://schemas.openxmlformats.org/officeDocument/2006/relationships/hyperlink" Target="https://myhealth.uconn.edu/" TargetMode="External"/><Relationship Id="rId1" Type="http://schemas.openxmlformats.org/officeDocument/2006/relationships/hyperlink" Target="http://myhealth.uconn.edu/" TargetMode="External"/><Relationship Id="rId4" Type="http://schemas.openxmlformats.org/officeDocument/2006/relationships/hyperlink" Target="https://myhealth.uconn.edu" TargetMode="Externa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ED8CEF25-4025-4C0C-81FF-6F111706B5BE}" type="doc">
      <dgm:prSet loTypeId="urn:microsoft.com/office/officeart/2005/8/layout/hProcess9" loCatId="process" qsTypeId="urn:microsoft.com/office/officeart/2005/8/quickstyle/simple1" qsCatId="simple" csTypeId="urn:microsoft.com/office/officeart/2005/8/colors/accent0_3" csCatId="mainScheme" phldr="1"/>
      <dgm:spPr/>
    </dgm:pt>
    <dgm:pt modelId="{ABE645BC-56D8-4321-BC1E-79F9829B6EA8}">
      <dgm:prSet phldrT="[Text]"/>
      <dgm:spPr/>
      <dgm:t>
        <a:bodyPr/>
        <a:lstStyle/>
        <a:p>
          <a:pPr>
            <a:buClr>
              <a:schemeClr val="dk1"/>
            </a:buClr>
            <a:buSzPct val="61111"/>
            <a:buNone/>
          </a:pPr>
          <a:r>
            <a:rPr lang="en-US" b="0" dirty="0">
              <a:latin typeface="Gotham" panose="02000504020000020004" pitchFamily="2" charset="0"/>
            </a:rPr>
            <a:t>1. Obtain a copy of your official vaccination record from your doctor’s office.</a:t>
          </a:r>
          <a:endParaRPr lang="en-US" b="0" dirty="0"/>
        </a:p>
      </dgm:t>
    </dgm:pt>
    <dgm:pt modelId="{E797FC4F-5A00-4C30-BFC2-22B9C7BBA7BC}" type="parTrans" cxnId="{F66C9A54-771D-4E64-A8EF-7EBF20702D63}">
      <dgm:prSet/>
      <dgm:spPr/>
      <dgm:t>
        <a:bodyPr/>
        <a:lstStyle/>
        <a:p>
          <a:endParaRPr lang="en-US"/>
        </a:p>
      </dgm:t>
    </dgm:pt>
    <dgm:pt modelId="{CBF17FB8-2103-4CD9-8362-51F1FBBDC98C}" type="sibTrans" cxnId="{F66C9A54-771D-4E64-A8EF-7EBF20702D63}">
      <dgm:prSet/>
      <dgm:spPr/>
      <dgm:t>
        <a:bodyPr/>
        <a:lstStyle/>
        <a:p>
          <a:endParaRPr lang="en-US"/>
        </a:p>
      </dgm:t>
    </dgm:pt>
    <dgm:pt modelId="{26DC609B-331F-44DB-8F3C-713D277A8F4C}">
      <dgm:prSet phldrT="[Text]"/>
      <dgm:spPr/>
      <dgm:t>
        <a:bodyPr/>
        <a:lstStyle/>
        <a:p>
          <a:pPr>
            <a:buClr>
              <a:schemeClr val="dk1"/>
            </a:buClr>
            <a:buSzPct val="61111"/>
            <a:buFont typeface="Arial"/>
            <a:buNone/>
          </a:pPr>
          <a:r>
            <a:rPr lang="en-US" b="0" dirty="0">
              <a:latin typeface="Gotham" panose="02000504020000020004" pitchFamily="2" charset="0"/>
            </a:rPr>
            <a:t>2. Go to your </a:t>
          </a:r>
          <a:r>
            <a:rPr lang="en-US" b="0" u="sng" dirty="0">
              <a:latin typeface="Gotham" panose="02000504020000020004" pitchFamily="2" charset="0"/>
              <a:hlinkClick xmlns:r="http://schemas.openxmlformats.org/officeDocument/2006/relationships" r:id="rId1">
                <a:extLst>
                  <a:ext uri="{A12FA001-AC4F-418D-AE19-62706E023703}">
                    <ahyp:hlinkClr xmlns:ahyp="http://schemas.microsoft.com/office/drawing/2018/hyperlinkcolor" val="tx"/>
                  </a:ext>
                </a:extLst>
              </a:hlinkClick>
            </a:rPr>
            <a:t>Student Health Portal</a:t>
          </a:r>
          <a:r>
            <a:rPr lang="en-US" b="0" dirty="0">
              <a:latin typeface="Gotham" panose="02000504020000020004" pitchFamily="2" charset="0"/>
            </a:rPr>
            <a:t> (</a:t>
          </a:r>
          <a:r>
            <a:rPr lang="en-US" b="0" u="sng" dirty="0">
              <a:latin typeface="Gotham" panose="02000504020000020004" pitchFamily="2" charset="0"/>
              <a:hlinkClick xmlns:r="http://schemas.openxmlformats.org/officeDocument/2006/relationships" r:id="rId2">
                <a:extLst>
                  <a:ext uri="{A12FA001-AC4F-418D-AE19-62706E023703}">
                    <ahyp:hlinkClr xmlns:ahyp="http://schemas.microsoft.com/office/drawing/2018/hyperlinkcolor" val="tx"/>
                  </a:ext>
                </a:extLst>
              </a:hlinkClick>
            </a:rPr>
            <a:t>myhealth.uconn.edu</a:t>
          </a:r>
          <a:r>
            <a:rPr lang="en-US" b="0" dirty="0">
              <a:latin typeface="Gotham" panose="02000504020000020004" pitchFamily="2" charset="0"/>
            </a:rPr>
            <a:t>). </a:t>
          </a:r>
          <a:endParaRPr lang="en-US" b="0" dirty="0"/>
        </a:p>
      </dgm:t>
    </dgm:pt>
    <dgm:pt modelId="{2733609B-64A0-4F29-AFAC-C17DA7547630}" type="parTrans" cxnId="{556EC587-786B-4B29-A1D7-9B2CA0502AC8}">
      <dgm:prSet/>
      <dgm:spPr/>
      <dgm:t>
        <a:bodyPr/>
        <a:lstStyle/>
        <a:p>
          <a:endParaRPr lang="en-US"/>
        </a:p>
      </dgm:t>
    </dgm:pt>
    <dgm:pt modelId="{10C7A4D3-33E7-430E-9AF5-1E4A3EEC2110}" type="sibTrans" cxnId="{556EC587-786B-4B29-A1D7-9B2CA0502AC8}">
      <dgm:prSet/>
      <dgm:spPr/>
      <dgm:t>
        <a:bodyPr/>
        <a:lstStyle/>
        <a:p>
          <a:endParaRPr lang="en-US"/>
        </a:p>
      </dgm:t>
    </dgm:pt>
    <dgm:pt modelId="{D1657524-A8EC-4618-8E1B-457F10998780}">
      <dgm:prSet phldrT="[Text]"/>
      <dgm:spPr/>
      <dgm:t>
        <a:bodyPr/>
        <a:lstStyle/>
        <a:p>
          <a:pPr>
            <a:buClr>
              <a:schemeClr val="dk1"/>
            </a:buClr>
            <a:buSzPct val="61111"/>
            <a:buFont typeface="Arial"/>
            <a:buNone/>
          </a:pPr>
          <a:r>
            <a:rPr lang="en-US" b="0" dirty="0">
              <a:latin typeface="Gotham" panose="02000504020000020004" pitchFamily="2" charset="0"/>
            </a:rPr>
            <a:t>3. Select “Pending Forms” and enter your vaccination information.</a:t>
          </a:r>
          <a:endParaRPr lang="en-US" b="0" dirty="0"/>
        </a:p>
      </dgm:t>
    </dgm:pt>
    <dgm:pt modelId="{74094320-F1DC-4AF0-B9BD-BC969321C07A}" type="parTrans" cxnId="{0FE433E8-976C-429A-A702-596674B731BC}">
      <dgm:prSet/>
      <dgm:spPr/>
      <dgm:t>
        <a:bodyPr/>
        <a:lstStyle/>
        <a:p>
          <a:endParaRPr lang="en-US"/>
        </a:p>
      </dgm:t>
    </dgm:pt>
    <dgm:pt modelId="{6A882C02-4AFF-42F5-9FDF-A9B4DC4AC22D}" type="sibTrans" cxnId="{0FE433E8-976C-429A-A702-596674B731BC}">
      <dgm:prSet/>
      <dgm:spPr/>
      <dgm:t>
        <a:bodyPr/>
        <a:lstStyle/>
        <a:p>
          <a:endParaRPr lang="en-US"/>
        </a:p>
      </dgm:t>
    </dgm:pt>
    <dgm:pt modelId="{866D11A6-0EFF-4409-9920-8D6D06DFBC6C}">
      <dgm:prSet phldrT="[Text]"/>
      <dgm:spPr/>
      <dgm:t>
        <a:bodyPr/>
        <a:lstStyle/>
        <a:p>
          <a:pPr>
            <a:buClr>
              <a:schemeClr val="dk1"/>
            </a:buClr>
            <a:buSzPct val="61111"/>
            <a:buFont typeface="Arial"/>
            <a:buNone/>
          </a:pPr>
          <a:r>
            <a:rPr lang="en-US" b="0" dirty="0">
              <a:latin typeface="Gotham" panose="02000504020000020004" pitchFamily="2" charset="0"/>
            </a:rPr>
            <a:t>4. Upload your official vaccination record OR </a:t>
          </a:r>
          <a:r>
            <a:rPr lang="en-US" b="0" u="sng" dirty="0">
              <a:latin typeface="Gotham" panose="02000504020000020004" pitchFamily="2" charset="0"/>
              <a:hlinkClick xmlns:r="http://schemas.openxmlformats.org/officeDocument/2006/relationships" r:id="rId3">
                <a:extLst>
                  <a:ext uri="{A12FA001-AC4F-418D-AE19-62706E023703}">
                    <ahyp:hlinkClr xmlns:ahyp="http://schemas.microsoft.com/office/drawing/2018/hyperlinkcolor" val="tx"/>
                  </a:ext>
                </a:extLst>
              </a:hlinkClick>
            </a:rPr>
            <a:t>Health History Form</a:t>
          </a:r>
          <a:r>
            <a:rPr lang="en-US" b="0" dirty="0">
              <a:latin typeface="Gotham" panose="02000504020000020004" pitchFamily="2" charset="0"/>
            </a:rPr>
            <a:t> under ‘Document Upload’ on your </a:t>
          </a:r>
          <a:r>
            <a:rPr lang="en-US" b="0" u="sng" dirty="0">
              <a:latin typeface="Gotham" panose="02000504020000020004" pitchFamily="2" charset="0"/>
              <a:hlinkClick xmlns:r="http://schemas.openxmlformats.org/officeDocument/2006/relationships" r:id="rId1">
                <a:extLst>
                  <a:ext uri="{A12FA001-AC4F-418D-AE19-62706E023703}">
                    <ahyp:hlinkClr xmlns:ahyp="http://schemas.microsoft.com/office/drawing/2018/hyperlinkcolor" val="tx"/>
                  </a:ext>
                </a:extLst>
              </a:hlinkClick>
            </a:rPr>
            <a:t>Student Health Portal</a:t>
          </a:r>
          <a:r>
            <a:rPr lang="en-US" b="0" u="sng" dirty="0">
              <a:latin typeface="Gotham" panose="02000504020000020004" pitchFamily="2" charset="0"/>
            </a:rPr>
            <a:t> </a:t>
          </a:r>
          <a:r>
            <a:rPr lang="en-US" b="0" dirty="0">
              <a:latin typeface="Gotham" panose="02000504020000020004" pitchFamily="2" charset="0"/>
            </a:rPr>
            <a:t>(</a:t>
          </a:r>
          <a:r>
            <a:rPr lang="en-US" b="0" u="sng" dirty="0">
              <a:latin typeface="Gotham" panose="02000504020000020004" pitchFamily="2" charset="0"/>
              <a:hlinkClick xmlns:r="http://schemas.openxmlformats.org/officeDocument/2006/relationships" r:id="rId4">
                <a:extLst>
                  <a:ext uri="{A12FA001-AC4F-418D-AE19-62706E023703}">
                    <ahyp:hlinkClr xmlns:ahyp="http://schemas.microsoft.com/office/drawing/2018/hyperlinkcolor" val="tx"/>
                  </a:ext>
                </a:extLst>
              </a:hlinkClick>
            </a:rPr>
            <a:t>myhealth.uconn.edu</a:t>
          </a:r>
          <a:r>
            <a:rPr lang="en-US" b="0" dirty="0">
              <a:latin typeface="Gotham" panose="02000504020000020004" pitchFamily="2" charset="0"/>
            </a:rPr>
            <a:t>) </a:t>
          </a:r>
        </a:p>
        <a:p>
          <a:pPr>
            <a:buClr>
              <a:schemeClr val="dk1"/>
            </a:buClr>
            <a:buSzPct val="61111"/>
            <a:buFont typeface="Arial"/>
            <a:buNone/>
          </a:pPr>
          <a:endParaRPr lang="en-US" dirty="0"/>
        </a:p>
      </dgm:t>
    </dgm:pt>
    <dgm:pt modelId="{B30F59FD-700B-44A8-8BC0-8727A05C1CBC}" type="parTrans" cxnId="{287704C2-585B-40A4-A7F2-113E4E7B89B2}">
      <dgm:prSet/>
      <dgm:spPr/>
      <dgm:t>
        <a:bodyPr/>
        <a:lstStyle/>
        <a:p>
          <a:endParaRPr lang="en-US"/>
        </a:p>
      </dgm:t>
    </dgm:pt>
    <dgm:pt modelId="{4151AF4A-16C7-4814-880A-EBD0CBDAF5BE}" type="sibTrans" cxnId="{287704C2-585B-40A4-A7F2-113E4E7B89B2}">
      <dgm:prSet/>
      <dgm:spPr/>
      <dgm:t>
        <a:bodyPr/>
        <a:lstStyle/>
        <a:p>
          <a:endParaRPr lang="en-US"/>
        </a:p>
      </dgm:t>
    </dgm:pt>
    <dgm:pt modelId="{FC67734B-A09A-4224-A33F-8390DD98FFD0}" type="pres">
      <dgm:prSet presAssocID="{ED8CEF25-4025-4C0C-81FF-6F111706B5BE}" presName="CompostProcess" presStyleCnt="0">
        <dgm:presLayoutVars>
          <dgm:dir/>
          <dgm:resizeHandles val="exact"/>
        </dgm:presLayoutVars>
      </dgm:prSet>
      <dgm:spPr/>
    </dgm:pt>
    <dgm:pt modelId="{8D872540-3E07-4A77-9961-5771D832CA84}" type="pres">
      <dgm:prSet presAssocID="{ED8CEF25-4025-4C0C-81FF-6F111706B5BE}" presName="arrow" presStyleLbl="bgShp" presStyleIdx="0" presStyleCnt="1"/>
      <dgm:spPr/>
    </dgm:pt>
    <dgm:pt modelId="{922E36DA-422A-4819-ACF8-F4075A164C01}" type="pres">
      <dgm:prSet presAssocID="{ED8CEF25-4025-4C0C-81FF-6F111706B5BE}" presName="linearProcess" presStyleCnt="0"/>
      <dgm:spPr/>
    </dgm:pt>
    <dgm:pt modelId="{CBCC9245-2639-4C8C-A070-9450EFA879A9}" type="pres">
      <dgm:prSet presAssocID="{ABE645BC-56D8-4321-BC1E-79F9829B6EA8}" presName="textNode" presStyleLbl="node1" presStyleIdx="0" presStyleCnt="4">
        <dgm:presLayoutVars>
          <dgm:bulletEnabled val="1"/>
        </dgm:presLayoutVars>
      </dgm:prSet>
      <dgm:spPr/>
    </dgm:pt>
    <dgm:pt modelId="{6F590809-18B3-417D-964D-47D4F03BA263}" type="pres">
      <dgm:prSet presAssocID="{CBF17FB8-2103-4CD9-8362-51F1FBBDC98C}" presName="sibTrans" presStyleCnt="0"/>
      <dgm:spPr/>
    </dgm:pt>
    <dgm:pt modelId="{9BB5A679-2EEF-46AA-9195-EEE4350454F5}" type="pres">
      <dgm:prSet presAssocID="{26DC609B-331F-44DB-8F3C-713D277A8F4C}" presName="textNode" presStyleLbl="node1" presStyleIdx="1" presStyleCnt="4">
        <dgm:presLayoutVars>
          <dgm:bulletEnabled val="1"/>
        </dgm:presLayoutVars>
      </dgm:prSet>
      <dgm:spPr/>
    </dgm:pt>
    <dgm:pt modelId="{0DFD30AE-1E5F-4348-8AA7-7B0D01F3199A}" type="pres">
      <dgm:prSet presAssocID="{10C7A4D3-33E7-430E-9AF5-1E4A3EEC2110}" presName="sibTrans" presStyleCnt="0"/>
      <dgm:spPr/>
    </dgm:pt>
    <dgm:pt modelId="{BEB05B3C-B3CF-46A8-AA4F-ED85DB5C40FF}" type="pres">
      <dgm:prSet presAssocID="{D1657524-A8EC-4618-8E1B-457F10998780}" presName="textNode" presStyleLbl="node1" presStyleIdx="2" presStyleCnt="4">
        <dgm:presLayoutVars>
          <dgm:bulletEnabled val="1"/>
        </dgm:presLayoutVars>
      </dgm:prSet>
      <dgm:spPr/>
    </dgm:pt>
    <dgm:pt modelId="{25D93733-66D7-461A-8ACB-C18B4FFE02F0}" type="pres">
      <dgm:prSet presAssocID="{6A882C02-4AFF-42F5-9FDF-A9B4DC4AC22D}" presName="sibTrans" presStyleCnt="0"/>
      <dgm:spPr/>
    </dgm:pt>
    <dgm:pt modelId="{CD6AD41E-5267-4778-85FA-E34E1D9510D0}" type="pres">
      <dgm:prSet presAssocID="{866D11A6-0EFF-4409-9920-8D6D06DFBC6C}" presName="textNode" presStyleLbl="node1" presStyleIdx="3" presStyleCnt="4">
        <dgm:presLayoutVars>
          <dgm:bulletEnabled val="1"/>
        </dgm:presLayoutVars>
      </dgm:prSet>
      <dgm:spPr/>
    </dgm:pt>
  </dgm:ptLst>
  <dgm:cxnLst>
    <dgm:cxn modelId="{56DFAA13-691A-4F49-9895-60E5D8071BDB}" type="presOf" srcId="{D1657524-A8EC-4618-8E1B-457F10998780}" destId="{BEB05B3C-B3CF-46A8-AA4F-ED85DB5C40FF}" srcOrd="0" destOrd="0" presId="urn:microsoft.com/office/officeart/2005/8/layout/hProcess9"/>
    <dgm:cxn modelId="{E60CBD49-4609-4344-A479-662A6C1887DA}" type="presOf" srcId="{ABE645BC-56D8-4321-BC1E-79F9829B6EA8}" destId="{CBCC9245-2639-4C8C-A070-9450EFA879A9}" srcOrd="0" destOrd="0" presId="urn:microsoft.com/office/officeart/2005/8/layout/hProcess9"/>
    <dgm:cxn modelId="{F66C9A54-771D-4E64-A8EF-7EBF20702D63}" srcId="{ED8CEF25-4025-4C0C-81FF-6F111706B5BE}" destId="{ABE645BC-56D8-4321-BC1E-79F9829B6EA8}" srcOrd="0" destOrd="0" parTransId="{E797FC4F-5A00-4C30-BFC2-22B9C7BBA7BC}" sibTransId="{CBF17FB8-2103-4CD9-8362-51F1FBBDC98C}"/>
    <dgm:cxn modelId="{556EC587-786B-4B29-A1D7-9B2CA0502AC8}" srcId="{ED8CEF25-4025-4C0C-81FF-6F111706B5BE}" destId="{26DC609B-331F-44DB-8F3C-713D277A8F4C}" srcOrd="1" destOrd="0" parTransId="{2733609B-64A0-4F29-AFAC-C17DA7547630}" sibTransId="{10C7A4D3-33E7-430E-9AF5-1E4A3EEC2110}"/>
    <dgm:cxn modelId="{B34A0FBE-6596-4F44-8DC5-21EC5792D16E}" type="presOf" srcId="{ED8CEF25-4025-4C0C-81FF-6F111706B5BE}" destId="{FC67734B-A09A-4224-A33F-8390DD98FFD0}" srcOrd="0" destOrd="0" presId="urn:microsoft.com/office/officeart/2005/8/layout/hProcess9"/>
    <dgm:cxn modelId="{287704C2-585B-40A4-A7F2-113E4E7B89B2}" srcId="{ED8CEF25-4025-4C0C-81FF-6F111706B5BE}" destId="{866D11A6-0EFF-4409-9920-8D6D06DFBC6C}" srcOrd="3" destOrd="0" parTransId="{B30F59FD-700B-44A8-8BC0-8727A05C1CBC}" sibTransId="{4151AF4A-16C7-4814-880A-EBD0CBDAF5BE}"/>
    <dgm:cxn modelId="{2E9B35D8-AA6A-4096-8E5A-AD3A4041FCC6}" type="presOf" srcId="{26DC609B-331F-44DB-8F3C-713D277A8F4C}" destId="{9BB5A679-2EEF-46AA-9195-EEE4350454F5}" srcOrd="0" destOrd="0" presId="urn:microsoft.com/office/officeart/2005/8/layout/hProcess9"/>
    <dgm:cxn modelId="{0FE433E8-976C-429A-A702-596674B731BC}" srcId="{ED8CEF25-4025-4C0C-81FF-6F111706B5BE}" destId="{D1657524-A8EC-4618-8E1B-457F10998780}" srcOrd="2" destOrd="0" parTransId="{74094320-F1DC-4AF0-B9BD-BC969321C07A}" sibTransId="{6A882C02-4AFF-42F5-9FDF-A9B4DC4AC22D}"/>
    <dgm:cxn modelId="{8554F2F3-C368-432E-AAAC-8DBABDC0BB86}" type="presOf" srcId="{866D11A6-0EFF-4409-9920-8D6D06DFBC6C}" destId="{CD6AD41E-5267-4778-85FA-E34E1D9510D0}" srcOrd="0" destOrd="0" presId="urn:microsoft.com/office/officeart/2005/8/layout/hProcess9"/>
    <dgm:cxn modelId="{10EF7340-D67C-4705-B79E-C7AE4A4352FF}" type="presParOf" srcId="{FC67734B-A09A-4224-A33F-8390DD98FFD0}" destId="{8D872540-3E07-4A77-9961-5771D832CA84}" srcOrd="0" destOrd="0" presId="urn:microsoft.com/office/officeart/2005/8/layout/hProcess9"/>
    <dgm:cxn modelId="{5CED3FBF-160F-4CF1-AF6F-28A5B0E43593}" type="presParOf" srcId="{FC67734B-A09A-4224-A33F-8390DD98FFD0}" destId="{922E36DA-422A-4819-ACF8-F4075A164C01}" srcOrd="1" destOrd="0" presId="urn:microsoft.com/office/officeart/2005/8/layout/hProcess9"/>
    <dgm:cxn modelId="{C7A990C0-036E-47F2-B879-53BDD890D4A6}" type="presParOf" srcId="{922E36DA-422A-4819-ACF8-F4075A164C01}" destId="{CBCC9245-2639-4C8C-A070-9450EFA879A9}" srcOrd="0" destOrd="0" presId="urn:microsoft.com/office/officeart/2005/8/layout/hProcess9"/>
    <dgm:cxn modelId="{C158BA19-A256-4EFC-8D70-4BDD66412D12}" type="presParOf" srcId="{922E36DA-422A-4819-ACF8-F4075A164C01}" destId="{6F590809-18B3-417D-964D-47D4F03BA263}" srcOrd="1" destOrd="0" presId="urn:microsoft.com/office/officeart/2005/8/layout/hProcess9"/>
    <dgm:cxn modelId="{54EE15AA-A016-42DF-B556-60FF8980F384}" type="presParOf" srcId="{922E36DA-422A-4819-ACF8-F4075A164C01}" destId="{9BB5A679-2EEF-46AA-9195-EEE4350454F5}" srcOrd="2" destOrd="0" presId="urn:microsoft.com/office/officeart/2005/8/layout/hProcess9"/>
    <dgm:cxn modelId="{BDF5C4B3-FC28-45A1-B25E-068B7EE380E6}" type="presParOf" srcId="{922E36DA-422A-4819-ACF8-F4075A164C01}" destId="{0DFD30AE-1E5F-4348-8AA7-7B0D01F3199A}" srcOrd="3" destOrd="0" presId="urn:microsoft.com/office/officeart/2005/8/layout/hProcess9"/>
    <dgm:cxn modelId="{B2DE4DB2-A4A0-46B2-9C46-9CC70D782523}" type="presParOf" srcId="{922E36DA-422A-4819-ACF8-F4075A164C01}" destId="{BEB05B3C-B3CF-46A8-AA4F-ED85DB5C40FF}" srcOrd="4" destOrd="0" presId="urn:microsoft.com/office/officeart/2005/8/layout/hProcess9"/>
    <dgm:cxn modelId="{9D1A728F-A0A2-4641-9A2D-C0EA86908000}" type="presParOf" srcId="{922E36DA-422A-4819-ACF8-F4075A164C01}" destId="{25D93733-66D7-461A-8ACB-C18B4FFE02F0}" srcOrd="5" destOrd="0" presId="urn:microsoft.com/office/officeart/2005/8/layout/hProcess9"/>
    <dgm:cxn modelId="{379F43BC-D7EB-41B9-AAC9-DB6818D16CB9}" type="presParOf" srcId="{922E36DA-422A-4819-ACF8-F4075A164C01}" destId="{CD6AD41E-5267-4778-85FA-E34E1D9510D0}" srcOrd="6" destOrd="0" presId="urn:microsoft.com/office/officeart/2005/8/layout/hProcess9"/>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D872540-3E07-4A77-9961-5771D832CA84}">
      <dsp:nvSpPr>
        <dsp:cNvPr id="0" name=""/>
        <dsp:cNvSpPr/>
      </dsp:nvSpPr>
      <dsp:spPr>
        <a:xfrm>
          <a:off x="611659" y="0"/>
          <a:ext cx="6932139" cy="2932672"/>
        </a:xfrm>
        <a:prstGeom prst="rightArrow">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CC9245-2639-4C8C-A070-9450EFA879A9}">
      <dsp:nvSpPr>
        <dsp:cNvPr id="0" name=""/>
        <dsp:cNvSpPr/>
      </dsp:nvSpPr>
      <dsp:spPr>
        <a:xfrm>
          <a:off x="4081" y="879801"/>
          <a:ext cx="1963203" cy="117306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chemeClr val="dk1"/>
            </a:buClr>
            <a:buSzPct val="61111"/>
            <a:buNone/>
          </a:pPr>
          <a:r>
            <a:rPr lang="en-US" sz="1000" b="0" kern="1200" dirty="0">
              <a:latin typeface="Gotham" panose="02000504020000020004" pitchFamily="2" charset="0"/>
            </a:rPr>
            <a:t>1. Obtain a copy of your official vaccination record from your doctor’s office.</a:t>
          </a:r>
          <a:endParaRPr lang="en-US" sz="1000" b="0" kern="1200" dirty="0"/>
        </a:p>
      </dsp:txBody>
      <dsp:txXfrm>
        <a:off x="61345" y="937065"/>
        <a:ext cx="1848675" cy="1058540"/>
      </dsp:txXfrm>
    </dsp:sp>
    <dsp:sp modelId="{9BB5A679-2EEF-46AA-9195-EEE4350454F5}">
      <dsp:nvSpPr>
        <dsp:cNvPr id="0" name=""/>
        <dsp:cNvSpPr/>
      </dsp:nvSpPr>
      <dsp:spPr>
        <a:xfrm>
          <a:off x="2065445" y="879801"/>
          <a:ext cx="1963203" cy="117306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chemeClr val="dk1"/>
            </a:buClr>
            <a:buSzPct val="61111"/>
            <a:buFont typeface="Arial"/>
            <a:buNone/>
          </a:pPr>
          <a:r>
            <a:rPr lang="en-US" sz="1000" b="0" kern="1200" dirty="0">
              <a:latin typeface="Gotham" panose="02000504020000020004" pitchFamily="2" charset="0"/>
            </a:rPr>
            <a:t>2. Go to your </a:t>
          </a:r>
          <a:r>
            <a:rPr lang="en-US" sz="1000" b="0" u="sng" kern="1200" dirty="0">
              <a:latin typeface="Gotham" panose="02000504020000020004" pitchFamily="2" charset="0"/>
              <a:hlinkClick xmlns:r="http://schemas.openxmlformats.org/officeDocument/2006/relationships" r:id="rId1">
                <a:extLst>
                  <a:ext uri="{A12FA001-AC4F-418D-AE19-62706E023703}">
                    <ahyp:hlinkClr xmlns:ahyp="http://schemas.microsoft.com/office/drawing/2018/hyperlinkcolor" val="tx"/>
                  </a:ext>
                </a:extLst>
              </a:hlinkClick>
            </a:rPr>
            <a:t>Student Health Portal</a:t>
          </a:r>
          <a:r>
            <a:rPr lang="en-US" sz="1000" b="0" kern="1200" dirty="0">
              <a:latin typeface="Gotham" panose="02000504020000020004" pitchFamily="2" charset="0"/>
            </a:rPr>
            <a:t> (</a:t>
          </a:r>
          <a:r>
            <a:rPr lang="en-US" sz="1000" b="0" u="sng" kern="1200" dirty="0">
              <a:latin typeface="Gotham" panose="02000504020000020004" pitchFamily="2" charset="0"/>
              <a:hlinkClick xmlns:r="http://schemas.openxmlformats.org/officeDocument/2006/relationships" r:id="rId2">
                <a:extLst>
                  <a:ext uri="{A12FA001-AC4F-418D-AE19-62706E023703}">
                    <ahyp:hlinkClr xmlns:ahyp="http://schemas.microsoft.com/office/drawing/2018/hyperlinkcolor" val="tx"/>
                  </a:ext>
                </a:extLst>
              </a:hlinkClick>
            </a:rPr>
            <a:t>myhealth.uconn.edu</a:t>
          </a:r>
          <a:r>
            <a:rPr lang="en-US" sz="1000" b="0" kern="1200" dirty="0">
              <a:latin typeface="Gotham" panose="02000504020000020004" pitchFamily="2" charset="0"/>
            </a:rPr>
            <a:t>). </a:t>
          </a:r>
          <a:endParaRPr lang="en-US" sz="1000" b="0" kern="1200" dirty="0"/>
        </a:p>
      </dsp:txBody>
      <dsp:txXfrm>
        <a:off x="2122709" y="937065"/>
        <a:ext cx="1848675" cy="1058540"/>
      </dsp:txXfrm>
    </dsp:sp>
    <dsp:sp modelId="{BEB05B3C-B3CF-46A8-AA4F-ED85DB5C40FF}">
      <dsp:nvSpPr>
        <dsp:cNvPr id="0" name=""/>
        <dsp:cNvSpPr/>
      </dsp:nvSpPr>
      <dsp:spPr>
        <a:xfrm>
          <a:off x="4126809" y="879801"/>
          <a:ext cx="1963203" cy="117306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chemeClr val="dk1"/>
            </a:buClr>
            <a:buSzPct val="61111"/>
            <a:buFont typeface="Arial"/>
            <a:buNone/>
          </a:pPr>
          <a:r>
            <a:rPr lang="en-US" sz="1000" b="0" kern="1200" dirty="0">
              <a:latin typeface="Gotham" panose="02000504020000020004" pitchFamily="2" charset="0"/>
            </a:rPr>
            <a:t>3. Select “Pending Forms” and enter your vaccination information.</a:t>
          </a:r>
          <a:endParaRPr lang="en-US" sz="1000" b="0" kern="1200" dirty="0"/>
        </a:p>
      </dsp:txBody>
      <dsp:txXfrm>
        <a:off x="4184073" y="937065"/>
        <a:ext cx="1848675" cy="1058540"/>
      </dsp:txXfrm>
    </dsp:sp>
    <dsp:sp modelId="{CD6AD41E-5267-4778-85FA-E34E1D9510D0}">
      <dsp:nvSpPr>
        <dsp:cNvPr id="0" name=""/>
        <dsp:cNvSpPr/>
      </dsp:nvSpPr>
      <dsp:spPr>
        <a:xfrm>
          <a:off x="6188172" y="879801"/>
          <a:ext cx="1963203" cy="1173068"/>
        </a:xfrm>
        <a:prstGeom prst="roundRect">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marL="0" lvl="0" indent="0" algn="ctr" defTabSz="444500">
            <a:lnSpc>
              <a:spcPct val="90000"/>
            </a:lnSpc>
            <a:spcBef>
              <a:spcPct val="0"/>
            </a:spcBef>
            <a:spcAft>
              <a:spcPct val="35000"/>
            </a:spcAft>
            <a:buClr>
              <a:schemeClr val="dk1"/>
            </a:buClr>
            <a:buSzPct val="61111"/>
            <a:buFont typeface="Arial"/>
            <a:buNone/>
          </a:pPr>
          <a:r>
            <a:rPr lang="en-US" sz="1000" b="0" kern="1200" dirty="0">
              <a:latin typeface="Gotham" panose="02000504020000020004" pitchFamily="2" charset="0"/>
            </a:rPr>
            <a:t>4. Upload your official vaccination record OR </a:t>
          </a:r>
          <a:r>
            <a:rPr lang="en-US" sz="1000" b="0" u="sng" kern="1200" dirty="0">
              <a:latin typeface="Gotham" panose="02000504020000020004" pitchFamily="2" charset="0"/>
              <a:hlinkClick xmlns:r="http://schemas.openxmlformats.org/officeDocument/2006/relationships" r:id="rId3">
                <a:extLst>
                  <a:ext uri="{A12FA001-AC4F-418D-AE19-62706E023703}">
                    <ahyp:hlinkClr xmlns:ahyp="http://schemas.microsoft.com/office/drawing/2018/hyperlinkcolor" val="tx"/>
                  </a:ext>
                </a:extLst>
              </a:hlinkClick>
            </a:rPr>
            <a:t>Health History Form</a:t>
          </a:r>
          <a:r>
            <a:rPr lang="en-US" sz="1000" b="0" kern="1200" dirty="0">
              <a:latin typeface="Gotham" panose="02000504020000020004" pitchFamily="2" charset="0"/>
            </a:rPr>
            <a:t> under ‘Document Upload’ on your </a:t>
          </a:r>
          <a:r>
            <a:rPr lang="en-US" sz="1000" b="0" u="sng" kern="1200" dirty="0">
              <a:latin typeface="Gotham" panose="02000504020000020004" pitchFamily="2" charset="0"/>
              <a:hlinkClick xmlns:r="http://schemas.openxmlformats.org/officeDocument/2006/relationships" r:id="rId1">
                <a:extLst>
                  <a:ext uri="{A12FA001-AC4F-418D-AE19-62706E023703}">
                    <ahyp:hlinkClr xmlns:ahyp="http://schemas.microsoft.com/office/drawing/2018/hyperlinkcolor" val="tx"/>
                  </a:ext>
                </a:extLst>
              </a:hlinkClick>
            </a:rPr>
            <a:t>Student Health Portal</a:t>
          </a:r>
          <a:r>
            <a:rPr lang="en-US" sz="1000" b="0" u="sng" kern="1200" dirty="0">
              <a:latin typeface="Gotham" panose="02000504020000020004" pitchFamily="2" charset="0"/>
            </a:rPr>
            <a:t> </a:t>
          </a:r>
          <a:r>
            <a:rPr lang="en-US" sz="1000" b="0" kern="1200" dirty="0">
              <a:latin typeface="Gotham" panose="02000504020000020004" pitchFamily="2" charset="0"/>
            </a:rPr>
            <a:t>(</a:t>
          </a:r>
          <a:r>
            <a:rPr lang="en-US" sz="1000" b="0" u="sng" kern="1200" dirty="0">
              <a:latin typeface="Gotham" panose="02000504020000020004" pitchFamily="2" charset="0"/>
              <a:hlinkClick xmlns:r="http://schemas.openxmlformats.org/officeDocument/2006/relationships" r:id="rId4">
                <a:extLst>
                  <a:ext uri="{A12FA001-AC4F-418D-AE19-62706E023703}">
                    <ahyp:hlinkClr xmlns:ahyp="http://schemas.microsoft.com/office/drawing/2018/hyperlinkcolor" val="tx"/>
                  </a:ext>
                </a:extLst>
              </a:hlinkClick>
            </a:rPr>
            <a:t>myhealth.uconn.edu</a:t>
          </a:r>
          <a:r>
            <a:rPr lang="en-US" sz="1000" b="0" kern="1200" dirty="0">
              <a:latin typeface="Gotham" panose="02000504020000020004" pitchFamily="2" charset="0"/>
            </a:rPr>
            <a:t>) </a:t>
          </a:r>
        </a:p>
        <a:p>
          <a:pPr marL="0" lvl="0" indent="0" algn="ctr" defTabSz="444500">
            <a:lnSpc>
              <a:spcPct val="90000"/>
            </a:lnSpc>
            <a:spcBef>
              <a:spcPct val="0"/>
            </a:spcBef>
            <a:spcAft>
              <a:spcPct val="35000"/>
            </a:spcAft>
            <a:buClr>
              <a:schemeClr val="dk1"/>
            </a:buClr>
            <a:buSzPct val="61111"/>
            <a:buFont typeface="Arial"/>
            <a:buNone/>
          </a:pPr>
          <a:endParaRPr lang="en-US" sz="1000" kern="1200" dirty="0"/>
        </a:p>
      </dsp:txBody>
      <dsp:txXfrm>
        <a:off x="6245436" y="937065"/>
        <a:ext cx="1848675" cy="105854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520" cy="365760"/>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sz="quarter" idx="1"/>
          </p:nvPr>
        </p:nvSpPr>
        <p:spPr>
          <a:xfrm>
            <a:off x="5438458" y="0"/>
            <a:ext cx="4160520" cy="365760"/>
          </a:xfrm>
          <a:prstGeom prst="rect">
            <a:avLst/>
          </a:prstGeom>
        </p:spPr>
        <p:txBody>
          <a:bodyPr vert="horz" lIns="96661" tIns="48331" rIns="96661" bIns="48331" rtlCol="0"/>
          <a:lstStyle>
            <a:lvl1pPr algn="r">
              <a:defRPr sz="1300"/>
            </a:lvl1pPr>
          </a:lstStyle>
          <a:p>
            <a:fld id="{6D10BE6C-4C0C-8046-BBFD-371AD798216A}" type="datetimeFigureOut">
              <a:rPr lang="en-US" smtClean="0"/>
              <a:t>6/21/2022</a:t>
            </a:fld>
            <a:endParaRPr lang="en-US"/>
          </a:p>
        </p:txBody>
      </p:sp>
      <p:sp>
        <p:nvSpPr>
          <p:cNvPr id="4" name="Footer Placeholder 3"/>
          <p:cNvSpPr>
            <a:spLocks noGrp="1"/>
          </p:cNvSpPr>
          <p:nvPr>
            <p:ph type="ftr" sz="quarter" idx="2"/>
          </p:nvPr>
        </p:nvSpPr>
        <p:spPr>
          <a:xfrm>
            <a:off x="0" y="6948171"/>
            <a:ext cx="4160520" cy="3657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5438458" y="6948171"/>
            <a:ext cx="4160520" cy="365760"/>
          </a:xfrm>
          <a:prstGeom prst="rect">
            <a:avLst/>
          </a:prstGeom>
        </p:spPr>
        <p:txBody>
          <a:bodyPr vert="horz" lIns="96661" tIns="48331" rIns="96661" bIns="48331" rtlCol="0" anchor="b"/>
          <a:lstStyle>
            <a:lvl1pPr algn="r">
              <a:defRPr sz="1300"/>
            </a:lvl1pPr>
          </a:lstStyle>
          <a:p>
            <a:fld id="{3C9EFCB1-D51F-8E41-88AA-D42180FBBA78}" type="slidenum">
              <a:rPr lang="en-US" smtClean="0"/>
              <a:t>‹#›</a:t>
            </a:fld>
            <a:endParaRPr lang="en-US"/>
          </a:p>
        </p:txBody>
      </p:sp>
    </p:spTree>
    <p:extLst>
      <p:ext uri="{BB962C8B-B14F-4D97-AF65-F5344CB8AC3E}">
        <p14:creationId xmlns:p14="http://schemas.microsoft.com/office/powerpoint/2010/main" val="73500998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4160838" cy="366713"/>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438775" y="0"/>
            <a:ext cx="4160838" cy="366713"/>
          </a:xfrm>
          <a:prstGeom prst="rect">
            <a:avLst/>
          </a:prstGeom>
        </p:spPr>
        <p:txBody>
          <a:bodyPr vert="horz" lIns="91440" tIns="45720" rIns="91440" bIns="45720" rtlCol="0"/>
          <a:lstStyle>
            <a:lvl1pPr algn="r">
              <a:defRPr sz="1200"/>
            </a:lvl1pPr>
          </a:lstStyle>
          <a:p>
            <a:fld id="{3B896B56-6011-4752-95E5-7FE1B53D13DA}" type="datetimeFigureOut">
              <a:rPr lang="en-US" smtClean="0"/>
              <a:t>6/21/2022</a:t>
            </a:fld>
            <a:endParaRPr lang="en-US"/>
          </a:p>
        </p:txBody>
      </p:sp>
      <p:sp>
        <p:nvSpPr>
          <p:cNvPr id="4" name="Slide Image Placeholder 3"/>
          <p:cNvSpPr>
            <a:spLocks noGrp="1" noRot="1" noChangeAspect="1"/>
          </p:cNvSpPr>
          <p:nvPr>
            <p:ph type="sldImg" idx="2"/>
          </p:nvPr>
        </p:nvSpPr>
        <p:spPr>
          <a:xfrm>
            <a:off x="2606675" y="914400"/>
            <a:ext cx="4387850" cy="2468563"/>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60438" y="3521075"/>
            <a:ext cx="7680325" cy="287972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948488"/>
            <a:ext cx="4160838" cy="366712"/>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438775" y="6948488"/>
            <a:ext cx="4160838" cy="366712"/>
          </a:xfrm>
          <a:prstGeom prst="rect">
            <a:avLst/>
          </a:prstGeom>
        </p:spPr>
        <p:txBody>
          <a:bodyPr vert="horz" lIns="91440" tIns="45720" rIns="91440" bIns="45720" rtlCol="0" anchor="b"/>
          <a:lstStyle>
            <a:lvl1pPr algn="r">
              <a:defRPr sz="1200"/>
            </a:lvl1pPr>
          </a:lstStyle>
          <a:p>
            <a:fld id="{BA3DE858-6388-4DFA-8F0B-B086AE7CA643}" type="slidenum">
              <a:rPr lang="en-US" smtClean="0"/>
              <a:t>‹#›</a:t>
            </a:fld>
            <a:endParaRPr lang="en-US"/>
          </a:p>
        </p:txBody>
      </p:sp>
    </p:spTree>
    <p:extLst>
      <p:ext uri="{BB962C8B-B14F-4D97-AF65-F5344CB8AC3E}">
        <p14:creationId xmlns:p14="http://schemas.microsoft.com/office/powerpoint/2010/main" val="21217615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mailto:alcoholedu@uconn.edu" TargetMode="External"/><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
        <p:cNvGrpSpPr/>
        <p:nvPr/>
      </p:nvGrpSpPr>
      <p:grpSpPr>
        <a:xfrm>
          <a:off x="0" y="0"/>
          <a:ext cx="0" cy="0"/>
          <a:chOff x="0" y="0"/>
          <a:chExt cx="0" cy="0"/>
        </a:xfrm>
      </p:grpSpPr>
      <p:sp>
        <p:nvSpPr>
          <p:cNvPr id="210" name="Google Shape;210;ge442538874_2_20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1" name="Google Shape;211;ge442538874_2_20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 sz="1400">
                <a:latin typeface="Calibri"/>
                <a:ea typeface="Calibri"/>
                <a:cs typeface="Calibri"/>
                <a:sym typeface="Calibri"/>
              </a:rPr>
              <a:t>SHaW has three locations on the Storrs Campus, including the Hilda May Williams Building, where the majority of Medical Care &amp; Pharmacy Services are offered, Arjona - 4th floor, where all of our clinical mental health services take place, and in Wilson Hall - 1st floor,  where our Health Promotion team is housed (but is less of a destination spot than the other two).</a:t>
            </a:r>
            <a:endParaRPr sz="1400">
              <a:latin typeface="Calibri"/>
              <a:ea typeface="Calibri"/>
              <a:cs typeface="Calibri"/>
              <a:sym typeface="Calibri"/>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 sz="1400">
                <a:latin typeface="Calibri"/>
                <a:ea typeface="Calibri"/>
                <a:cs typeface="Calibri"/>
                <a:sym typeface="Calibri"/>
              </a:rPr>
              <a:t>Not pictured on the map is the Cordial Storrs House, located on 195 next to East Campus, which is home to the UConn Recovery Community. </a:t>
            </a:r>
            <a:endParaRPr sz="1400">
              <a:latin typeface="Calibri"/>
              <a:ea typeface="Calibri"/>
              <a:cs typeface="Calibri"/>
              <a:sym typeface="Calibri"/>
            </a:endParaRPr>
          </a:p>
          <a:p>
            <a:pPr marL="0" lvl="0" indent="0" algn="l" rtl="0">
              <a:spcBef>
                <a:spcPts val="0"/>
              </a:spcBef>
              <a:spcAft>
                <a:spcPts val="0"/>
              </a:spcAft>
              <a:buNone/>
            </a:pPr>
            <a:endParaRPr sz="1400">
              <a:latin typeface="Calibri"/>
              <a:ea typeface="Calibri"/>
              <a:cs typeface="Calibri"/>
              <a:sym typeface="Calibri"/>
            </a:endParaRPr>
          </a:p>
          <a:p>
            <a:pPr marL="0" lvl="0" indent="0" algn="l" rtl="0">
              <a:spcBef>
                <a:spcPts val="0"/>
              </a:spcBef>
              <a:spcAft>
                <a:spcPts val="0"/>
              </a:spcAft>
              <a:buNone/>
            </a:pPr>
            <a:r>
              <a:rPr lang="en" sz="1400">
                <a:latin typeface="Calibri"/>
                <a:ea typeface="Calibri"/>
                <a:cs typeface="Calibri"/>
                <a:sym typeface="Calibri"/>
              </a:rPr>
              <a:t>While we do important work at each of our three physical locations, we also provide outreach and education across campus. </a:t>
            </a:r>
            <a:endParaRPr sz="700"/>
          </a:p>
          <a:p>
            <a:pPr marL="0" lvl="0" indent="0" algn="l" rtl="0">
              <a:spcBef>
                <a:spcPts val="0"/>
              </a:spcBef>
              <a:spcAft>
                <a:spcPts val="0"/>
              </a:spcAft>
              <a:buNone/>
            </a:pPr>
            <a:endParaRPr/>
          </a:p>
        </p:txBody>
      </p:sp>
      <p:sp>
        <p:nvSpPr>
          <p:cNvPr id="212" name="Google Shape;212;ge442538874_2_20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3</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Facilitator Comments: </a:t>
            </a:r>
            <a:endParaRPr lang="en-US" dirty="0"/>
          </a:p>
          <a:p>
            <a:r>
              <a:rPr lang="en-US" dirty="0"/>
              <a:t>AlcoholEdu is an online, interactive prevention program for college students that empowers students to make well-informed, safe decisions about alcohol in order to be successful at UConn. Even if you choose not to drink, you may be around others who drink. AlcoholEdu will provide you with information to support the UConn community.</a:t>
            </a:r>
            <a:endParaRPr lang="en-US" dirty="0">
              <a:cs typeface="Calibri"/>
            </a:endParaRPr>
          </a:p>
          <a:p>
            <a:endParaRPr lang="en-US" b="1" dirty="0"/>
          </a:p>
          <a:p>
            <a:r>
              <a:rPr lang="en-US" dirty="0"/>
              <a:t>It's important to note that AlcoholEdu is MANDATORY for all incoming students.  Not completing both Part 1 &amp; Part 2 will affect class registration. You’ll receive an email regarding AlcoholEdu that will go to your UConn email address, which includes instructions.  Please be aware that Part 1 must be completed on time in order for Part 2 to open 45 days later.  </a:t>
            </a:r>
            <a:r>
              <a:rPr lang="en-US" u="sng" dirty="0"/>
              <a:t>There’s an immovable intersession between part 1 and part 2</a:t>
            </a:r>
            <a:r>
              <a:rPr lang="en-US" dirty="0"/>
              <a:t>, so completing Part 1 on time is what sets you up to be able to complete part 2 by its respective deadline.  </a:t>
            </a:r>
            <a:endParaRPr lang="en-US" dirty="0">
              <a:cs typeface="Calibri"/>
            </a:endParaRPr>
          </a:p>
          <a:p>
            <a:endParaRPr lang="en-US" dirty="0">
              <a:cs typeface="Calibri"/>
            </a:endParaRPr>
          </a:p>
          <a:p>
            <a:r>
              <a:rPr lang="en-US" dirty="0">
                <a:cs typeface="Calibri"/>
              </a:rPr>
              <a:t>If you have questions or concerns about AlcoholEdu, we encourage you to check out our frequently asked questions page, or email </a:t>
            </a:r>
            <a:r>
              <a:rPr lang="en-US" dirty="0">
                <a:cs typeface="Calibri"/>
                <a:hlinkClick r:id="rId3"/>
              </a:rPr>
              <a:t>alcoholedu@uconn.edu</a:t>
            </a:r>
            <a:r>
              <a:rPr lang="en-US" dirty="0">
                <a:cs typeface="Calibri"/>
              </a:rPr>
              <a:t> for assistance. </a:t>
            </a:r>
          </a:p>
          <a:p>
            <a:endParaRPr lang="en-US" dirty="0"/>
          </a:p>
        </p:txBody>
      </p:sp>
      <p:sp>
        <p:nvSpPr>
          <p:cNvPr id="4" name="Slide Number Placeholder 3"/>
          <p:cNvSpPr>
            <a:spLocks noGrp="1"/>
          </p:cNvSpPr>
          <p:nvPr>
            <p:ph type="sldNum" sz="quarter" idx="5"/>
          </p:nvPr>
        </p:nvSpPr>
        <p:spPr/>
        <p:txBody>
          <a:bodyPr/>
          <a:lstStyle/>
          <a:p>
            <a:fld id="{BA3DE858-6388-4DFA-8F0B-B086AE7CA643}" type="slidenum">
              <a:rPr lang="en-US" smtClean="0"/>
              <a:t>28</a:t>
            </a:fld>
            <a:endParaRPr lang="en-US"/>
          </a:p>
        </p:txBody>
      </p:sp>
    </p:spTree>
    <p:extLst>
      <p:ext uri="{BB962C8B-B14F-4D97-AF65-F5344CB8AC3E}">
        <p14:creationId xmlns:p14="http://schemas.microsoft.com/office/powerpoint/2010/main" val="7410557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455194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e442538874_2_2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e442538874_2_28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None/>
            </a:pPr>
            <a:r>
              <a:rPr lang="en" sz="1800">
                <a:latin typeface="Calibri"/>
                <a:ea typeface="Calibri"/>
                <a:cs typeface="Calibri"/>
                <a:sym typeface="Calibri"/>
              </a:rPr>
              <a:t>Thank you!</a:t>
            </a:r>
            <a:endParaRPr sz="1800">
              <a:latin typeface="Calibri"/>
              <a:ea typeface="Calibri"/>
              <a:cs typeface="Calibri"/>
              <a:sym typeface="Calibri"/>
            </a:endParaRPr>
          </a:p>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3"/>
            <a:ext cx="1657350" cy="273844"/>
          </a:xfrm>
          <a:prstGeom prst="rect">
            <a:avLst/>
          </a:prstGeom>
        </p:spPr>
        <p:txBody>
          <a:bodyPr/>
          <a:lstStyle/>
          <a:p>
            <a:fld id="{8ACDB3CC-F982-40F9-8DD6-BCC9AFBF44BD}" type="datetime1">
              <a:rPr lang="en-US" smtClean="0"/>
              <a:pPr/>
              <a:t>6/21/2022</a:t>
            </a:fld>
            <a:endParaRPr lang="en-US" dirty="0"/>
          </a:p>
        </p:txBody>
      </p:sp>
      <p:sp>
        <p:nvSpPr>
          <p:cNvPr id="5" name="Footer Placeholder 4"/>
          <p:cNvSpPr>
            <a:spLocks noGrp="1"/>
          </p:cNvSpPr>
          <p:nvPr>
            <p:ph type="ftr" sz="quarter" idx="11"/>
          </p:nvPr>
        </p:nvSpPr>
        <p:spPr>
          <a:xfrm>
            <a:off x="2511879" y="4767263"/>
            <a:ext cx="2895600" cy="273844"/>
          </a:xfrm>
          <a:prstGeom prst="rect">
            <a:avLst/>
          </a:prstGeom>
        </p:spPr>
        <p:txBody>
          <a:bodyPr/>
          <a:lstStyle/>
          <a:p>
            <a:endParaRPr lang="en-US" dirty="0"/>
          </a:p>
        </p:txBody>
      </p:sp>
      <p:sp>
        <p:nvSpPr>
          <p:cNvPr id="6" name="Slide Number Placeholder 5"/>
          <p:cNvSpPr>
            <a:spLocks noGrp="1"/>
          </p:cNvSpPr>
          <p:nvPr>
            <p:ph type="sldNum" sz="quarter" idx="12"/>
          </p:nvPr>
        </p:nvSpPr>
        <p:spPr>
          <a:xfrm>
            <a:off x="6553200" y="4767263"/>
            <a:ext cx="2133600" cy="273844"/>
          </a:xfrm>
          <a:prstGeom prst="rect">
            <a:avLst/>
          </a:prstGeom>
        </p:spPr>
        <p:txBody>
          <a:bodyPr/>
          <a:lstStyle/>
          <a:p>
            <a:fld id="{AF88E988-FB04-AB4E-BE5A-59F242AF7F7A}" type="slidenum">
              <a:rPr lang="en-US" smtClean="0"/>
              <a:t>‹#›</a:t>
            </a:fld>
            <a:endParaRPr lang="en-US"/>
          </a:p>
        </p:txBody>
      </p:sp>
    </p:spTree>
    <p:extLst>
      <p:ext uri="{BB962C8B-B14F-4D97-AF65-F5344CB8AC3E}">
        <p14:creationId xmlns:p14="http://schemas.microsoft.com/office/powerpoint/2010/main" val="17283514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4"/>
            <a:ext cx="1463964" cy="274637"/>
          </a:xfrm>
          <a:prstGeom prst="rect">
            <a:avLst/>
          </a:prstGeom>
        </p:spPr>
        <p:txBody>
          <a:bodyPr/>
          <a:lstStyle/>
          <a:p>
            <a:fld id="{501656F7-E2D5-EF4D-B3EB-3635D9B80BFE}" type="datetimeFigureOut">
              <a:rPr lang="en-US" smtClean="0"/>
              <a:t>6/21/2022</a:t>
            </a:fld>
            <a:endParaRPr lang="en-US"/>
          </a:p>
        </p:txBody>
      </p:sp>
      <p:sp>
        <p:nvSpPr>
          <p:cNvPr id="5" name="Footer Placeholder 4"/>
          <p:cNvSpPr>
            <a:spLocks noGrp="1"/>
          </p:cNvSpPr>
          <p:nvPr>
            <p:ph type="ftr" sz="quarter" idx="11"/>
          </p:nvPr>
        </p:nvSpPr>
        <p:spPr>
          <a:xfrm>
            <a:off x="2301702" y="4767264"/>
            <a:ext cx="2895600" cy="274637"/>
          </a:xfrm>
          <a:prstGeom prst="rect">
            <a:avLst/>
          </a:prstGeom>
        </p:spPr>
        <p:txBody>
          <a:bodyPr/>
          <a:lstStyle/>
          <a:p>
            <a:endParaRPr lang="en-US"/>
          </a:p>
        </p:txBody>
      </p:sp>
    </p:spTree>
    <p:extLst>
      <p:ext uri="{BB962C8B-B14F-4D97-AF65-F5344CB8AC3E}">
        <p14:creationId xmlns:p14="http://schemas.microsoft.com/office/powerpoint/2010/main" val="171779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457200" y="4767264"/>
            <a:ext cx="1463964" cy="274637"/>
          </a:xfrm>
          <a:prstGeom prst="rect">
            <a:avLst/>
          </a:prstGeom>
        </p:spPr>
        <p:txBody>
          <a:bodyPr/>
          <a:lstStyle/>
          <a:p>
            <a:fld id="{501656F7-E2D5-EF4D-B3EB-3635D9B80BFE}" type="datetimeFigureOut">
              <a:rPr lang="en-US" smtClean="0"/>
              <a:t>6/21/2022</a:t>
            </a:fld>
            <a:endParaRPr lang="en-US"/>
          </a:p>
        </p:txBody>
      </p:sp>
      <p:sp>
        <p:nvSpPr>
          <p:cNvPr id="5" name="Footer Placeholder 4"/>
          <p:cNvSpPr>
            <a:spLocks noGrp="1"/>
          </p:cNvSpPr>
          <p:nvPr>
            <p:ph type="ftr" sz="quarter" idx="11"/>
          </p:nvPr>
        </p:nvSpPr>
        <p:spPr>
          <a:xfrm>
            <a:off x="2301702" y="4767264"/>
            <a:ext cx="2895600" cy="274637"/>
          </a:xfrm>
          <a:prstGeom prst="rect">
            <a:avLst/>
          </a:prstGeom>
        </p:spPr>
        <p:txBody>
          <a:bodyPr/>
          <a:lstStyle/>
          <a:p>
            <a:endParaRPr lang="en-US"/>
          </a:p>
        </p:txBody>
      </p:sp>
      <p:sp>
        <p:nvSpPr>
          <p:cNvPr id="6" name="Title 1">
            <a:extLst>
              <a:ext uri="{FF2B5EF4-FFF2-40B4-BE49-F238E27FC236}">
                <a16:creationId xmlns:a16="http://schemas.microsoft.com/office/drawing/2014/main" id="{7A74CC11-BCD5-49D8-88BA-BD7A51FA5B78}"/>
              </a:ext>
            </a:extLst>
          </p:cNvPr>
          <p:cNvSpPr>
            <a:spLocks noGrp="1"/>
          </p:cNvSpPr>
          <p:nvPr>
            <p:ph type="title"/>
          </p:nvPr>
        </p:nvSpPr>
        <p:spPr>
          <a:xfrm>
            <a:off x="572411" y="2303879"/>
            <a:ext cx="6094123" cy="1022350"/>
          </a:xfrm>
        </p:spPr>
        <p:txBody>
          <a:bodyPr anchor="t">
            <a:noAutofit/>
          </a:bodyPr>
          <a:lstStyle>
            <a:lvl1pPr algn="l">
              <a:defRPr sz="3200" b="1" cap="all" baseline="0">
                <a:solidFill>
                  <a:srgbClr val="C00000"/>
                </a:solidFill>
              </a:defRPr>
            </a:lvl1pPr>
          </a:lstStyle>
          <a:p>
            <a:r>
              <a:rPr lang="en-US" dirty="0"/>
              <a:t>Click to edit Master title style</a:t>
            </a:r>
          </a:p>
        </p:txBody>
      </p:sp>
      <p:sp>
        <p:nvSpPr>
          <p:cNvPr id="7" name="Text Placeholder 2">
            <a:extLst>
              <a:ext uri="{FF2B5EF4-FFF2-40B4-BE49-F238E27FC236}">
                <a16:creationId xmlns:a16="http://schemas.microsoft.com/office/drawing/2014/main" id="{084B3FEB-8DE1-4A24-AAC5-273956189FDF}"/>
              </a:ext>
            </a:extLst>
          </p:cNvPr>
          <p:cNvSpPr>
            <a:spLocks noGrp="1"/>
          </p:cNvSpPr>
          <p:nvPr>
            <p:ph type="body" idx="1"/>
          </p:nvPr>
        </p:nvSpPr>
        <p:spPr>
          <a:xfrm>
            <a:off x="572411" y="1178342"/>
            <a:ext cx="6094123" cy="112553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Tree>
    <p:extLst>
      <p:ext uri="{BB962C8B-B14F-4D97-AF65-F5344CB8AC3E}">
        <p14:creationId xmlns:p14="http://schemas.microsoft.com/office/powerpoint/2010/main" val="800423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1725"/>
          </a:xfrm>
        </p:spPr>
        <p:txBody>
          <a:bodyPr/>
          <a:lstStyle>
            <a:lvl1pPr algn="ctr">
              <a:defRPr>
                <a:solidFill>
                  <a:srgbClr val="0F1938"/>
                </a:solidFill>
              </a:defRPr>
            </a:lvl1pPr>
          </a:lstStyle>
          <a:p>
            <a:r>
              <a:rPr lang="en-US" dirty="0"/>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p>
        </p:txBody>
      </p:sp>
      <p:sp>
        <p:nvSpPr>
          <p:cNvPr id="4" name="Date Placeholder 3"/>
          <p:cNvSpPr>
            <a:spLocks noGrp="1"/>
          </p:cNvSpPr>
          <p:nvPr>
            <p:ph type="dt" sz="half" idx="10"/>
          </p:nvPr>
        </p:nvSpPr>
        <p:spPr/>
        <p:txBody>
          <a:bodyPr/>
          <a:lstStyle/>
          <a:p>
            <a:fld id="{501656F7-E2D5-EF4D-B3EB-3635D9B80BFE}"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6981881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501656F7-E2D5-EF4D-B3EB-3635D9B80BFE}"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26329988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200150"/>
            <a:ext cx="4038600" cy="339407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00150"/>
            <a:ext cx="4038600" cy="3394075"/>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501656F7-E2D5-EF4D-B3EB-3635D9B80BFE}"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5846976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0938"/>
            <a:ext cx="4040188" cy="48101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1631950"/>
            <a:ext cx="4040188"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150938"/>
            <a:ext cx="4041775" cy="481012"/>
          </a:xfrm>
        </p:spPr>
        <p:txBody>
          <a:bodyPr anchor="b">
            <a:noAutofit/>
          </a:bodyPr>
          <a:lstStyle>
            <a:lvl1pPr marL="0" indent="0">
              <a:buNone/>
              <a:defRPr sz="2000" b="0">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1631950"/>
            <a:ext cx="4041775" cy="29622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01656F7-E2D5-EF4D-B3EB-3635D9B80BFE}" type="datetimeFigureOut">
              <a:rPr lang="en-US" smtClean="0"/>
              <a:t>6/21/2022</a:t>
            </a:fld>
            <a:endParaRPr lang="en-US"/>
          </a:p>
        </p:txBody>
      </p:sp>
      <p:sp>
        <p:nvSpPr>
          <p:cNvPr id="8" name="Footer Placeholder 7"/>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64753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01656F7-E2D5-EF4D-B3EB-3635D9B80BFE}" type="datetimeFigureOut">
              <a:rPr lang="en-US" smtClean="0"/>
              <a:t>6/21/2022</a:t>
            </a:fld>
            <a:endParaRPr lang="en-US"/>
          </a:p>
        </p:txBody>
      </p:sp>
      <p:sp>
        <p:nvSpPr>
          <p:cNvPr id="4" name="Footer Placeholder 3"/>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0934485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01656F7-E2D5-EF4D-B3EB-3635D9B80BFE}" type="datetimeFigureOut">
              <a:rPr lang="en-US" smtClean="0"/>
              <a:t>6/21/2022</a:t>
            </a:fld>
            <a:endParaRPr lang="en-US"/>
          </a:p>
        </p:txBody>
      </p:sp>
      <p:sp>
        <p:nvSpPr>
          <p:cNvPr id="3" name="Footer Placeholder 2"/>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41134074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88"/>
            <a:ext cx="5111750" cy="4389437"/>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3303725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501656F7-E2D5-EF4D-B3EB-3635D9B80BFE}"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Tree>
    <p:extLst>
      <p:ext uri="{BB962C8B-B14F-4D97-AF65-F5344CB8AC3E}">
        <p14:creationId xmlns:p14="http://schemas.microsoft.com/office/powerpoint/2010/main" val="1493791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 </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3C30CA21-89C5-A040-B01E-D208A7FA3D8D}" type="datetimeFigureOut">
              <a:rPr lang="en-US" smtClean="0"/>
              <a:t>6/21/2022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9476460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Heading</a:t>
            </a:r>
          </a:p>
        </p:txBody>
      </p:sp>
      <p:sp>
        <p:nvSpPr>
          <p:cNvPr id="3" name="Content Placeholder 2"/>
          <p:cNvSpPr>
            <a:spLocks noGrp="1"/>
          </p:cNvSpPr>
          <p:nvPr>
            <p:ph sz="half" idx="1"/>
          </p:nvPr>
        </p:nvSpPr>
        <p:spPr>
          <a:xfrm>
            <a:off x="457200" y="1244277"/>
            <a:ext cx="4038600" cy="3394075"/>
          </a:xfrm>
        </p:spPr>
        <p:txBody>
          <a:bodyPr>
            <a:normAutofit/>
          </a:bodyPr>
          <a:lstStyle>
            <a:lvl1pPr>
              <a:defRPr sz="2000">
                <a:latin typeface="+mn-lt"/>
                <a:cs typeface="Arial"/>
              </a:defRPr>
            </a:lvl1pPr>
            <a:lvl2pPr>
              <a:defRPr sz="2000">
                <a:latin typeface="+mn-lt"/>
                <a:cs typeface="Arial"/>
              </a:defRPr>
            </a:lvl2pPr>
            <a:lvl3pPr>
              <a:defRPr sz="2000">
                <a:latin typeface="+mn-lt"/>
                <a:cs typeface="Arial"/>
              </a:defRPr>
            </a:lvl3pPr>
            <a:lvl4pPr>
              <a:defRPr sz="2000">
                <a:latin typeface="+mn-lt"/>
                <a:cs typeface="Arial"/>
              </a:defRPr>
            </a:lvl4pPr>
            <a:lvl5pPr>
              <a:defRPr sz="2000">
                <a:latin typeface="+mn-lt"/>
                <a:cs typeface="Aria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244277"/>
            <a:ext cx="4038600" cy="3394075"/>
          </a:xfrm>
        </p:spPr>
        <p:txBody>
          <a:bodyPr/>
          <a:lstStyle>
            <a:lvl1pPr marL="0" indent="0">
              <a:buNone/>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5" name="Date Placeholder 4"/>
          <p:cNvSpPr>
            <a:spLocks noGrp="1"/>
          </p:cNvSpPr>
          <p:nvPr>
            <p:ph type="dt" sz="half" idx="10"/>
          </p:nvPr>
        </p:nvSpPr>
        <p:spPr/>
        <p:txBody>
          <a:bodyPr/>
          <a:lstStyle/>
          <a:p>
            <a:fld id="{3C30CA21-89C5-A040-B01E-D208A7FA3D8D}"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795499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Heading</a:t>
            </a:r>
          </a:p>
        </p:txBody>
      </p:sp>
      <p:sp>
        <p:nvSpPr>
          <p:cNvPr id="3" name="Text Placeholder 2"/>
          <p:cNvSpPr>
            <a:spLocks noGrp="1"/>
          </p:cNvSpPr>
          <p:nvPr>
            <p:ph type="body" idx="1" hasCustomPrompt="1"/>
          </p:nvPr>
        </p:nvSpPr>
        <p:spPr>
          <a:xfrm>
            <a:off x="457200" y="1150938"/>
            <a:ext cx="4040188" cy="481012"/>
          </a:xfrm>
        </p:spPr>
        <p:txBody>
          <a:bodyPr anchor="b"/>
          <a:lstStyle>
            <a:lvl1pPr marL="0" indent="0">
              <a:buNone/>
              <a:defRPr sz="2400" b="0">
                <a:latin typeface="+mj-lt"/>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4" name="Content Placeholder 3"/>
          <p:cNvSpPr>
            <a:spLocks noGrp="1"/>
          </p:cNvSpPr>
          <p:nvPr>
            <p:ph sz="half" idx="2"/>
          </p:nvPr>
        </p:nvSpPr>
        <p:spPr>
          <a:xfrm>
            <a:off x="457200" y="1631950"/>
            <a:ext cx="4040188" cy="2962275"/>
          </a:xfrm>
        </p:spPr>
        <p:txBody>
          <a:bodyPr>
            <a:normAutofit/>
          </a:bodyPr>
          <a:lstStyle>
            <a:lvl1pPr>
              <a:defRPr sz="1800">
                <a:latin typeface="+mn-lt"/>
                <a:cs typeface="Arial"/>
              </a:defRPr>
            </a:lvl1pPr>
            <a:lvl2pPr>
              <a:defRPr sz="1800">
                <a:latin typeface="+mn-lt"/>
                <a:cs typeface="Arial"/>
              </a:defRPr>
            </a:lvl2pPr>
            <a:lvl3pPr>
              <a:defRPr sz="1800">
                <a:latin typeface="+mn-lt"/>
                <a:cs typeface="Arial"/>
              </a:defRPr>
            </a:lvl3pPr>
            <a:lvl4pPr>
              <a:defRPr sz="1800">
                <a:latin typeface="+mn-lt"/>
                <a:cs typeface="Arial"/>
              </a:defRPr>
            </a:lvl4pPr>
            <a:lvl5pPr>
              <a:defRPr sz="1800">
                <a:latin typeface="+mn-lt"/>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hasCustomPrompt="1"/>
          </p:nvPr>
        </p:nvSpPr>
        <p:spPr>
          <a:xfrm>
            <a:off x="4645025" y="1150938"/>
            <a:ext cx="4041775" cy="481012"/>
          </a:xfrm>
        </p:spPr>
        <p:txBody>
          <a:bodyPr anchor="b"/>
          <a:lstStyle>
            <a:lvl1pPr marL="0" indent="0">
              <a:buNone/>
              <a:defRPr sz="2400" b="0">
                <a:latin typeface="+mj-lt"/>
                <a:cs typeface="Aria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Subheading</a:t>
            </a:r>
          </a:p>
        </p:txBody>
      </p:sp>
      <p:sp>
        <p:nvSpPr>
          <p:cNvPr id="6" name="Content Placeholder 5"/>
          <p:cNvSpPr>
            <a:spLocks noGrp="1"/>
          </p:cNvSpPr>
          <p:nvPr>
            <p:ph sz="quarter" idx="4"/>
          </p:nvPr>
        </p:nvSpPr>
        <p:spPr>
          <a:xfrm>
            <a:off x="4645025" y="1631950"/>
            <a:ext cx="4041775" cy="2962275"/>
          </a:xfrm>
        </p:spPr>
        <p:txBody>
          <a:bodyPr>
            <a:normAutofit/>
          </a:bodyPr>
          <a:lstStyle>
            <a:lvl1pPr>
              <a:defRPr sz="1800">
                <a:latin typeface="+mn-lt"/>
                <a:cs typeface="Arial"/>
              </a:defRPr>
            </a:lvl1pPr>
            <a:lvl2pPr>
              <a:defRPr sz="1800">
                <a:latin typeface="+mn-lt"/>
                <a:cs typeface="Arial"/>
              </a:defRPr>
            </a:lvl2pPr>
            <a:lvl3pPr>
              <a:defRPr sz="1800">
                <a:latin typeface="+mn-lt"/>
                <a:cs typeface="Arial"/>
              </a:defRPr>
            </a:lvl3pPr>
            <a:lvl4pPr>
              <a:defRPr sz="1800">
                <a:latin typeface="+mn-lt"/>
                <a:cs typeface="Arial"/>
              </a:defRPr>
            </a:lvl4pPr>
            <a:lvl5pPr>
              <a:defRPr sz="1800">
                <a:latin typeface="+mn-lt"/>
                <a:cs typeface="Arial"/>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3C30CA21-89C5-A040-B01E-D208A7FA3D8D}" type="datetimeFigureOut">
              <a:rPr lang="en-US" smtClean="0"/>
              <a:t>6/21/2022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966162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200"/>
            </a:lvl1pPr>
          </a:lstStyle>
          <a:p>
            <a:r>
              <a:rPr lang="en-US" dirty="0"/>
              <a:t>Click to edit Master title style</a:t>
            </a:r>
          </a:p>
        </p:txBody>
      </p:sp>
      <p:sp>
        <p:nvSpPr>
          <p:cNvPr id="3" name="Date Placeholder 2"/>
          <p:cNvSpPr>
            <a:spLocks noGrp="1"/>
          </p:cNvSpPr>
          <p:nvPr>
            <p:ph type="dt" sz="half" idx="10"/>
          </p:nvPr>
        </p:nvSpPr>
        <p:spPr/>
        <p:txBody>
          <a:bodyPr/>
          <a:lstStyle/>
          <a:p>
            <a:fld id="{3C30CA21-89C5-A040-B01E-D208A7FA3D8D}" type="datetimeFigureOut">
              <a:rPr lang="en-US" smtClean="0"/>
              <a:t>6/21/2022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8575687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C30CA21-89C5-A040-B01E-D208A7FA3D8D}" type="datetimeFigureOut">
              <a:rPr lang="en-US" smtClean="0"/>
              <a:t>6/21/2022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4213017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dirty="0"/>
              <a:t>Click to edit Master title style</a:t>
            </a:r>
          </a:p>
        </p:txBody>
      </p:sp>
      <p:sp>
        <p:nvSpPr>
          <p:cNvPr id="3" name="Content Placeholder 2"/>
          <p:cNvSpPr>
            <a:spLocks noGrp="1"/>
          </p:cNvSpPr>
          <p:nvPr>
            <p:ph idx="1"/>
          </p:nvPr>
        </p:nvSpPr>
        <p:spPr>
          <a:xfrm>
            <a:off x="3575050" y="204788"/>
            <a:ext cx="5111750" cy="4389437"/>
          </a:xfrm>
        </p:spPr>
        <p:txBody>
          <a:bodyPr>
            <a:normAutofit/>
          </a:bodyPr>
          <a:lstStyle>
            <a:lvl1pPr>
              <a:defRPr sz="2400"/>
            </a:lvl1pPr>
            <a:lvl2pPr>
              <a:defRPr sz="2000"/>
            </a:lvl2pPr>
            <a:lvl3pPr>
              <a:defRPr sz="1800"/>
            </a:lvl3pPr>
            <a:lvl4pPr>
              <a:defRPr sz="1600"/>
            </a:lvl4pPr>
            <a:lvl5pPr>
              <a:defRPr sz="16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076325"/>
            <a:ext cx="3008313" cy="351790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30798918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450"/>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4025900"/>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C30CA21-89C5-A040-B01E-D208A7FA3D8D}" type="datetimeFigureOut">
              <a:rPr lang="en-US" smtClean="0"/>
              <a:t>6/21/2022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6553200" y="4767263"/>
            <a:ext cx="2133600" cy="274637"/>
          </a:xfrm>
          <a:prstGeom prst="rect">
            <a:avLst/>
          </a:prstGeom>
        </p:spPr>
        <p:txBody>
          <a:bodyPr/>
          <a:lstStyle/>
          <a:p>
            <a:fld id="{CC7697F5-3DCA-0A4F-B9EA-FEC2794BD1A6}" type="slidenum">
              <a:rPr lang="en-US" smtClean="0"/>
              <a:t>‹#›</a:t>
            </a:fld>
            <a:endParaRPr lang="en-US"/>
          </a:p>
        </p:txBody>
      </p:sp>
    </p:spTree>
    <p:extLst>
      <p:ext uri="{BB962C8B-B14F-4D97-AF65-F5344CB8AC3E}">
        <p14:creationId xmlns:p14="http://schemas.microsoft.com/office/powerpoint/2010/main" val="18576473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Content">
  <p:cSld name="1_Title and Content">
    <p:bg>
      <p:bgPr>
        <a:solidFill>
          <a:srgbClr val="001541"/>
        </a:solidFill>
        <a:effectLst/>
      </p:bgPr>
    </p:bg>
    <p:spTree>
      <p:nvGrpSpPr>
        <p:cNvPr id="1" name="Shape 90"/>
        <p:cNvGrpSpPr/>
        <p:nvPr/>
      </p:nvGrpSpPr>
      <p:grpSpPr>
        <a:xfrm>
          <a:off x="0" y="0"/>
          <a:ext cx="0" cy="0"/>
          <a:chOff x="0" y="0"/>
          <a:chExt cx="0" cy="0"/>
        </a:xfrm>
      </p:grpSpPr>
      <p:pic>
        <p:nvPicPr>
          <p:cNvPr id="91" name="Google Shape;91;p19"/>
          <p:cNvPicPr preferRelativeResize="0"/>
          <p:nvPr/>
        </p:nvPicPr>
        <p:blipFill rotWithShape="1">
          <a:blip r:embed="rId2">
            <a:alphaModFix/>
          </a:blip>
          <a:srcRect/>
          <a:stretch/>
        </p:blipFill>
        <p:spPr>
          <a:xfrm>
            <a:off x="5937882" y="4733925"/>
            <a:ext cx="3097536" cy="326899"/>
          </a:xfrm>
          <a:prstGeom prst="rect">
            <a:avLst/>
          </a:prstGeom>
          <a:noFill/>
          <a:ln>
            <a:noFill/>
          </a:ln>
        </p:spPr>
      </p:pic>
    </p:spTree>
    <p:extLst>
      <p:ext uri="{BB962C8B-B14F-4D97-AF65-F5344CB8AC3E}">
        <p14:creationId xmlns:p14="http://schemas.microsoft.com/office/powerpoint/2010/main" val="368434018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3" Type="http://schemas.openxmlformats.org/officeDocument/2006/relationships/slideLayout" Target="../slideLayouts/slideLayout4.xml"/><Relationship Id="rId7" Type="http://schemas.openxmlformats.org/officeDocument/2006/relationships/slideLayout" Target="../slideLayouts/slideLayout8.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image" Target="../media/image5.png"/><Relationship Id="rId5" Type="http://schemas.openxmlformats.org/officeDocument/2006/relationships/slideLayout" Target="../slideLayouts/slideLayout6.xml"/><Relationship Id="rId10" Type="http://schemas.openxmlformats.org/officeDocument/2006/relationships/image" Target="../media/image2.png"/><Relationship Id="rId4" Type="http://schemas.openxmlformats.org/officeDocument/2006/relationships/slideLayout" Target="../slideLayouts/slideLayout5.xml"/><Relationship Id="rId9"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11.xml"/><Relationship Id="rId1" Type="http://schemas.openxmlformats.org/officeDocument/2006/relationships/slideLayout" Target="../slideLayouts/slideLayout10.xml"/><Relationship Id="rId5" Type="http://schemas.openxmlformats.org/officeDocument/2006/relationships/image" Target="../media/image7.png"/><Relationship Id="rId4" Type="http://schemas.openxmlformats.org/officeDocument/2006/relationships/image" Target="../media/image6.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image" Target="../media/image6.png"/><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8.png"/><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18296EC9-D207-4B6D-BCF7-AC5C613522E6}"/>
              </a:ext>
            </a:extLst>
          </p:cNvPr>
          <p:cNvPicPr>
            <a:picLocks noChangeAspect="1"/>
          </p:cNvPicPr>
          <p:nvPr userDrawn="1"/>
        </p:nvPicPr>
        <p:blipFill>
          <a:blip r:embed="rId4"/>
          <a:srcRect/>
          <a:stretch/>
        </p:blipFill>
        <p:spPr>
          <a:xfrm rot="10800000" flipH="1" flipV="1">
            <a:off x="4717473" y="4594623"/>
            <a:ext cx="4636475" cy="548877"/>
          </a:xfrm>
          <a:prstGeom prst="rect">
            <a:avLst/>
          </a:prstGeom>
        </p:spPr>
      </p:pic>
      <p:sp>
        <p:nvSpPr>
          <p:cNvPr id="2" name="Title Placeholder 1"/>
          <p:cNvSpPr>
            <a:spLocks noGrp="1"/>
          </p:cNvSpPr>
          <p:nvPr>
            <p:ph type="title"/>
          </p:nvPr>
        </p:nvSpPr>
        <p:spPr>
          <a:xfrm>
            <a:off x="457200" y="205979"/>
            <a:ext cx="6096000" cy="85725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242CF5A8-6815-41C5-98BF-1B2F5E7D4B93}"/>
              </a:ext>
            </a:extLst>
          </p:cNvPr>
          <p:cNvPicPr>
            <a:picLocks/>
          </p:cNvPicPr>
          <p:nvPr userDrawn="1"/>
        </p:nvPicPr>
        <p:blipFill>
          <a:blip r:embed="rId5"/>
          <a:srcRect/>
          <a:stretch/>
        </p:blipFill>
        <p:spPr>
          <a:xfrm>
            <a:off x="4835236" y="4662130"/>
            <a:ext cx="3108960" cy="329184"/>
          </a:xfrm>
          <a:prstGeom prst="rect">
            <a:avLst/>
          </a:prstGeom>
        </p:spPr>
      </p:pic>
      <p:pic>
        <p:nvPicPr>
          <p:cNvPr id="10" name="Picture 9" descr="A picture containing text, sign&#10;&#10;Description automatically generated">
            <a:extLst>
              <a:ext uri="{FF2B5EF4-FFF2-40B4-BE49-F238E27FC236}">
                <a16:creationId xmlns:a16="http://schemas.microsoft.com/office/drawing/2014/main" id="{957DCC72-E2FC-406D-9A67-917BDF9E0C87}"/>
              </a:ext>
            </a:extLst>
          </p:cNvPr>
          <p:cNvPicPr>
            <a:picLocks noChangeAspect="1"/>
          </p:cNvPicPr>
          <p:nvPr userDrawn="1"/>
        </p:nvPicPr>
        <p:blipFill>
          <a:blip r:embed="rId6"/>
          <a:stretch>
            <a:fillRect/>
          </a:stretch>
        </p:blipFill>
        <p:spPr>
          <a:xfrm>
            <a:off x="6492240" y="111484"/>
            <a:ext cx="2194560" cy="1088667"/>
          </a:xfrm>
          <a:prstGeom prst="rect">
            <a:avLst/>
          </a:prstGeom>
        </p:spPr>
      </p:pic>
    </p:spTree>
    <p:extLst>
      <p:ext uri="{BB962C8B-B14F-4D97-AF65-F5344CB8AC3E}">
        <p14:creationId xmlns:p14="http://schemas.microsoft.com/office/powerpoint/2010/main" val="3693843513"/>
      </p:ext>
    </p:extLst>
  </p:cSld>
  <p:clrMap bg1="lt1" tx1="dk1" bg2="lt2" tx2="dk2" accent1="accent1" accent2="accent2" accent3="accent3" accent4="accent4" accent5="accent5" accent6="accent6" hlink="hlink" folHlink="folHlink"/>
  <p:sldLayoutIdLst>
    <p:sldLayoutId id="2147493456" r:id="rId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4000" kern="1200">
          <a:solidFill>
            <a:schemeClr val="tx1"/>
          </a:solidFill>
          <a:latin typeface="+mj-lt"/>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Arial"/>
        </a:defRPr>
      </a:lvl1pPr>
      <a:lvl2pPr marL="742950" indent="-28575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Arial"/>
        </a:defRPr>
      </a:lvl2pPr>
      <a:lvl3pPr marL="11430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Arial"/>
        </a:defRPr>
      </a:lvl3pPr>
      <a:lvl4pPr marL="16002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Arial"/>
        </a:defRPr>
      </a:lvl4pPr>
      <a:lvl5pPr marL="2057400" indent="-228600" algn="l" defTabSz="457200" rtl="0" eaLnBrk="1" latinLnBrk="0" hangingPunct="1">
        <a:spcBef>
          <a:spcPct val="20000"/>
        </a:spcBef>
        <a:buFont typeface="Arial"/>
        <a:buChar char="»"/>
        <a:defRPr sz="1600" kern="1200">
          <a:solidFill>
            <a:schemeClr val="tx1">
              <a:lumMod val="65000"/>
              <a:lumOff val="35000"/>
            </a:schemeClr>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7AD3BAC-C468-4BAE-ACE4-7D88332B5348}"/>
              </a:ext>
            </a:extLst>
          </p:cNvPr>
          <p:cNvPicPr>
            <a:picLocks noChangeAspect="1"/>
          </p:cNvPicPr>
          <p:nvPr userDrawn="1"/>
        </p:nvPicPr>
        <p:blipFill>
          <a:blip r:embed="rId10"/>
          <a:srcRect/>
          <a:stretch/>
        </p:blipFill>
        <p:spPr>
          <a:xfrm>
            <a:off x="83124" y="82819"/>
            <a:ext cx="9439567" cy="978320"/>
          </a:xfrm>
          <a:prstGeom prst="rect">
            <a:avLst/>
          </a:prstGeom>
        </p:spPr>
      </p:pic>
      <p:sp>
        <p:nvSpPr>
          <p:cNvPr id="2" name="Title Placeholder 1"/>
          <p:cNvSpPr>
            <a:spLocks noGrp="1"/>
          </p:cNvSpPr>
          <p:nvPr>
            <p:ph type="title"/>
          </p:nvPr>
        </p:nvSpPr>
        <p:spPr>
          <a:xfrm>
            <a:off x="457200" y="76523"/>
            <a:ext cx="7100455" cy="857250"/>
          </a:xfrm>
          <a:prstGeom prst="rect">
            <a:avLst/>
          </a:prstGeom>
        </p:spPr>
        <p:txBody>
          <a:bodyPr vert="horz" lIns="91440" tIns="45720" rIns="91440" bIns="45720" rtlCol="0" anchor="ctr">
            <a:normAutofit/>
          </a:bodyPr>
          <a:lstStyle/>
          <a:p>
            <a:r>
              <a:rPr lang="en-US" dirty="0"/>
              <a:t>Heading</a:t>
            </a:r>
          </a:p>
        </p:txBody>
      </p:sp>
      <p:sp>
        <p:nvSpPr>
          <p:cNvPr id="3" name="Text Placeholder 2"/>
          <p:cNvSpPr>
            <a:spLocks noGrp="1"/>
          </p:cNvSpPr>
          <p:nvPr>
            <p:ph type="body" idx="1"/>
          </p:nvPr>
        </p:nvSpPr>
        <p:spPr>
          <a:xfrm>
            <a:off x="457200" y="1244277"/>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213360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3C30CA21-89C5-A040-B01E-D208A7FA3D8D}" type="datetimeFigureOut">
              <a:rPr lang="en-US" smtClean="0"/>
              <a:t>6/21/2022</a:t>
            </a:fld>
            <a:endParaRPr lang="en-US"/>
          </a:p>
        </p:txBody>
      </p:sp>
      <p:sp>
        <p:nvSpPr>
          <p:cNvPr id="5" name="Footer Placeholder 4"/>
          <p:cNvSpPr>
            <a:spLocks noGrp="1"/>
          </p:cNvSpPr>
          <p:nvPr>
            <p:ph type="ftr" sz="quarter" idx="3"/>
          </p:nvPr>
        </p:nvSpPr>
        <p:spPr>
          <a:xfrm>
            <a:off x="3124200" y="4767263"/>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pic>
        <p:nvPicPr>
          <p:cNvPr id="8" name="Picture 7">
            <a:extLst>
              <a:ext uri="{FF2B5EF4-FFF2-40B4-BE49-F238E27FC236}">
                <a16:creationId xmlns:a16="http://schemas.microsoft.com/office/drawing/2014/main" id="{37F9B260-3301-4329-A7A8-C9F72AA9EFB6}"/>
              </a:ext>
            </a:extLst>
          </p:cNvPr>
          <p:cNvPicPr>
            <a:picLocks noChangeAspect="1"/>
          </p:cNvPicPr>
          <p:nvPr userDrawn="1"/>
        </p:nvPicPr>
        <p:blipFill>
          <a:blip r:embed="rId11"/>
          <a:stretch>
            <a:fillRect/>
          </a:stretch>
        </p:blipFill>
        <p:spPr>
          <a:xfrm>
            <a:off x="5615936" y="4731545"/>
            <a:ext cx="3108960" cy="328106"/>
          </a:xfrm>
          <a:prstGeom prst="rect">
            <a:avLst/>
          </a:prstGeom>
        </p:spPr>
      </p:pic>
    </p:spTree>
    <p:extLst>
      <p:ext uri="{BB962C8B-B14F-4D97-AF65-F5344CB8AC3E}">
        <p14:creationId xmlns:p14="http://schemas.microsoft.com/office/powerpoint/2010/main" val="817083645"/>
      </p:ext>
    </p:extLst>
  </p:cSld>
  <p:clrMap bg1="lt1" tx1="dk1" bg2="lt2" tx2="dk2" accent1="accent1" accent2="accent2" accent3="accent3" accent4="accent4" accent5="accent5" accent6="accent6" hlink="hlink" folHlink="folHlink"/>
  <p:sldLayoutIdLst>
    <p:sldLayoutId id="2147493481" r:id="rId1"/>
    <p:sldLayoutId id="2147493483" r:id="rId2"/>
    <p:sldLayoutId id="2147493484" r:id="rId3"/>
    <p:sldLayoutId id="2147493485" r:id="rId4"/>
    <p:sldLayoutId id="2147493486" r:id="rId5"/>
    <p:sldLayoutId id="2147493487" r:id="rId6"/>
    <p:sldLayoutId id="2147493488" r:id="rId7"/>
    <p:sldLayoutId id="2147493492"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600" kern="1200">
          <a:solidFill>
            <a:srgbClr val="FFFFFF"/>
          </a:solidFill>
          <a:latin typeface="+mj-lt"/>
          <a:ea typeface="+mj-ea"/>
          <a:cs typeface="Arial"/>
        </a:defRPr>
      </a:lvl1pPr>
    </p:titleStyle>
    <p:bodyStyle>
      <a:lvl1pPr marL="342900" indent="-342900" algn="l" defTabSz="457200" rtl="0" eaLnBrk="1" latinLnBrk="0" hangingPunct="1">
        <a:spcBef>
          <a:spcPct val="20000"/>
        </a:spcBef>
        <a:buFont typeface="Arial"/>
        <a:buChar char="•"/>
        <a:defRPr sz="16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6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6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6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6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11200" y="159614"/>
            <a:ext cx="79756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1"/>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8" name="Picture 7">
            <a:extLst>
              <a:ext uri="{FF2B5EF4-FFF2-40B4-BE49-F238E27FC236}">
                <a16:creationId xmlns:a16="http://schemas.microsoft.com/office/drawing/2014/main" id="{5226D9EE-CDF4-40C2-A121-93E059096334}"/>
              </a:ext>
            </a:extLst>
          </p:cNvPr>
          <p:cNvPicPr>
            <a:picLocks noChangeAspect="1"/>
          </p:cNvPicPr>
          <p:nvPr userDrawn="1"/>
        </p:nvPicPr>
        <p:blipFill>
          <a:blip r:embed="rId4"/>
          <a:srcRect/>
          <a:stretch/>
        </p:blipFill>
        <p:spPr>
          <a:xfrm rot="16200000" flipH="1">
            <a:off x="-2171566" y="2514736"/>
            <a:ext cx="4942612" cy="314924"/>
          </a:xfrm>
          <a:prstGeom prst="rect">
            <a:avLst/>
          </a:prstGeom>
        </p:spPr>
      </p:pic>
      <p:pic>
        <p:nvPicPr>
          <p:cNvPr id="6" name="Picture 5" descr="Logo&#10;&#10;Description automatically generated">
            <a:extLst>
              <a:ext uri="{FF2B5EF4-FFF2-40B4-BE49-F238E27FC236}">
                <a16:creationId xmlns:a16="http://schemas.microsoft.com/office/drawing/2014/main" id="{8FA65110-B42F-4A73-8BEE-5A2B0FFA152C}"/>
              </a:ext>
            </a:extLst>
          </p:cNvPr>
          <p:cNvPicPr>
            <a:picLocks noChangeAspect="1"/>
          </p:cNvPicPr>
          <p:nvPr userDrawn="1"/>
        </p:nvPicPr>
        <p:blipFill>
          <a:blip r:embed="rId5"/>
          <a:stretch>
            <a:fillRect/>
          </a:stretch>
        </p:blipFill>
        <p:spPr>
          <a:xfrm>
            <a:off x="6594613" y="2672198"/>
            <a:ext cx="2286000" cy="2286000"/>
          </a:xfrm>
          <a:prstGeom prst="rect">
            <a:avLst/>
          </a:prstGeom>
        </p:spPr>
      </p:pic>
    </p:spTree>
    <p:extLst>
      <p:ext uri="{BB962C8B-B14F-4D97-AF65-F5344CB8AC3E}">
        <p14:creationId xmlns:p14="http://schemas.microsoft.com/office/powerpoint/2010/main" val="2959329958"/>
      </p:ext>
    </p:extLst>
  </p:cSld>
  <p:clrMap bg1="lt1" tx1="dk1" bg2="lt2" tx2="dk2" accent1="accent1" accent2="accent2" accent3="accent3" accent4="accent4" accent5="accent5" accent6="accent6" hlink="hlink" folHlink="folHlink"/>
  <p:sldLayoutIdLst>
    <p:sldLayoutId id="2147493490" r:id="rId1"/>
    <p:sldLayoutId id="2147493491" r:id="rId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342900" rtl="0" eaLnBrk="1" latinLnBrk="0" hangingPunct="1">
        <a:spcBef>
          <a:spcPct val="0"/>
        </a:spcBef>
        <a:buNone/>
        <a:defRPr sz="3200" kern="1200">
          <a:solidFill>
            <a:srgbClr val="0F1938"/>
          </a:solidFill>
          <a:latin typeface="+mj-lt"/>
          <a:ea typeface="+mj-ea"/>
          <a:cs typeface="Arial" panose="020B0604020202020204" pitchFamily="34" charset="0"/>
        </a:defRPr>
      </a:lvl1pPr>
    </p:titleStyle>
    <p:bodyStyle>
      <a:lvl1pPr marL="257175" indent="-257175" algn="l" defTabSz="342900" rtl="0" eaLnBrk="1" latinLnBrk="0" hangingPunct="1">
        <a:spcBef>
          <a:spcPct val="20000"/>
        </a:spcBef>
        <a:buFont typeface="Arial"/>
        <a:buChar char="•"/>
        <a:defRPr sz="2400" kern="1200">
          <a:solidFill>
            <a:srgbClr val="0F1938"/>
          </a:solidFill>
          <a:latin typeface="+mn-lt"/>
          <a:ea typeface="+mn-ea"/>
          <a:cs typeface="Arial" panose="020B0604020202020204" pitchFamily="34" charset="0"/>
        </a:defRPr>
      </a:lvl1pPr>
      <a:lvl2pPr marL="557213" indent="-214313" algn="l" defTabSz="342900" rtl="0" eaLnBrk="1" latinLnBrk="0" hangingPunct="1">
        <a:spcBef>
          <a:spcPct val="20000"/>
        </a:spcBef>
        <a:buFont typeface="Arial"/>
        <a:buChar char="–"/>
        <a:defRPr sz="2100" kern="1200">
          <a:solidFill>
            <a:srgbClr val="0F1938"/>
          </a:solidFill>
          <a:latin typeface="+mn-lt"/>
          <a:ea typeface="+mn-ea"/>
          <a:cs typeface="Arial" panose="020B0604020202020204" pitchFamily="34" charset="0"/>
        </a:defRPr>
      </a:lvl2pPr>
      <a:lvl3pPr marL="857250" indent="-171450" algn="l" defTabSz="342900" rtl="0" eaLnBrk="1" latinLnBrk="0" hangingPunct="1">
        <a:spcBef>
          <a:spcPct val="20000"/>
        </a:spcBef>
        <a:buFont typeface="Arial"/>
        <a:buChar char="•"/>
        <a:defRPr sz="1800" kern="1200">
          <a:solidFill>
            <a:srgbClr val="0F1938"/>
          </a:solidFill>
          <a:latin typeface="+mn-lt"/>
          <a:ea typeface="+mn-ea"/>
          <a:cs typeface="Arial" panose="020B0604020202020204" pitchFamily="34" charset="0"/>
        </a:defRPr>
      </a:lvl3pPr>
      <a:lvl4pPr marL="1200150" indent="-171450" algn="l" defTabSz="342900" rtl="0" eaLnBrk="1" latinLnBrk="0" hangingPunct="1">
        <a:spcBef>
          <a:spcPct val="20000"/>
        </a:spcBef>
        <a:buFont typeface="Arial"/>
        <a:buChar char="–"/>
        <a:defRPr sz="1500" kern="1200">
          <a:solidFill>
            <a:srgbClr val="0F1938"/>
          </a:solidFill>
          <a:latin typeface="+mn-lt"/>
          <a:ea typeface="+mn-ea"/>
          <a:cs typeface="Arial" panose="020B0604020202020204" pitchFamily="34" charset="0"/>
        </a:defRPr>
      </a:lvl4pPr>
      <a:lvl5pPr marL="1543050" indent="-171450" algn="l" defTabSz="342900" rtl="0" eaLnBrk="1" latinLnBrk="0" hangingPunct="1">
        <a:spcBef>
          <a:spcPct val="20000"/>
        </a:spcBef>
        <a:buFont typeface="Arial"/>
        <a:buChar char="»"/>
        <a:defRPr sz="1500" kern="1200">
          <a:solidFill>
            <a:srgbClr val="0F1938"/>
          </a:solidFill>
          <a:latin typeface="+mn-lt"/>
          <a:ea typeface="+mn-ea"/>
          <a:cs typeface="Arial" panose="020B0604020202020204" pitchFamily="34" charset="0"/>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FABC88B0-A5AD-455A-AE9A-5BDC3A132DD6}"/>
              </a:ext>
            </a:extLst>
          </p:cNvPr>
          <p:cNvPicPr>
            <a:picLocks noChangeAspect="1"/>
          </p:cNvPicPr>
          <p:nvPr userDrawn="1"/>
        </p:nvPicPr>
        <p:blipFill>
          <a:blip r:embed="rId10"/>
          <a:srcRect/>
          <a:stretch/>
        </p:blipFill>
        <p:spPr>
          <a:xfrm>
            <a:off x="83124" y="133734"/>
            <a:ext cx="9439567" cy="978320"/>
          </a:xfrm>
          <a:prstGeom prst="rect">
            <a:avLst/>
          </a:prstGeom>
        </p:spPr>
      </p:pic>
      <p:sp>
        <p:nvSpPr>
          <p:cNvPr id="2" name="Title Placeholder 1"/>
          <p:cNvSpPr>
            <a:spLocks noGrp="1"/>
          </p:cNvSpPr>
          <p:nvPr>
            <p:ph type="title"/>
          </p:nvPr>
        </p:nvSpPr>
        <p:spPr>
          <a:xfrm>
            <a:off x="588822" y="132858"/>
            <a:ext cx="7924800" cy="85725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200150"/>
            <a:ext cx="8229600" cy="3394075"/>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4767263"/>
            <a:ext cx="1477736"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501656F7-E2D5-EF4D-B3EB-3635D9B80BFE}" type="datetimeFigureOut">
              <a:rPr lang="en-US" smtClean="0"/>
              <a:t>6/21/2022</a:t>
            </a:fld>
            <a:endParaRPr lang="en-US"/>
          </a:p>
        </p:txBody>
      </p:sp>
      <p:sp>
        <p:nvSpPr>
          <p:cNvPr id="5" name="Footer Placeholder 4"/>
          <p:cNvSpPr>
            <a:spLocks noGrp="1"/>
          </p:cNvSpPr>
          <p:nvPr>
            <p:ph type="ftr" sz="quarter" idx="3"/>
          </p:nvPr>
        </p:nvSpPr>
        <p:spPr>
          <a:xfrm>
            <a:off x="2327636" y="4773109"/>
            <a:ext cx="2895600"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a:extLst>
              <a:ext uri="{FF2B5EF4-FFF2-40B4-BE49-F238E27FC236}">
                <a16:creationId xmlns:a16="http://schemas.microsoft.com/office/drawing/2014/main" id="{5FE0BD22-4084-4EAE-BB9E-4350C9395F94}"/>
              </a:ext>
            </a:extLst>
          </p:cNvPr>
          <p:cNvPicPr>
            <a:picLocks noChangeAspect="1"/>
          </p:cNvPicPr>
          <p:nvPr userDrawn="1"/>
        </p:nvPicPr>
        <p:blipFill>
          <a:blip r:embed="rId11"/>
          <a:srcRect/>
          <a:stretch/>
        </p:blipFill>
        <p:spPr>
          <a:xfrm>
            <a:off x="7490402" y="3845502"/>
            <a:ext cx="1196398" cy="1196398"/>
          </a:xfrm>
          <a:prstGeom prst="rect">
            <a:avLst/>
          </a:prstGeom>
        </p:spPr>
      </p:pic>
      <p:pic>
        <p:nvPicPr>
          <p:cNvPr id="8" name="Picture 7">
            <a:extLst>
              <a:ext uri="{FF2B5EF4-FFF2-40B4-BE49-F238E27FC236}">
                <a16:creationId xmlns:a16="http://schemas.microsoft.com/office/drawing/2014/main" id="{492B313C-A329-4A31-881C-DEBA04A7DD4F}"/>
              </a:ext>
            </a:extLst>
          </p:cNvPr>
          <p:cNvPicPr>
            <a:picLocks noChangeAspect="1"/>
          </p:cNvPicPr>
          <p:nvPr userDrawn="1"/>
        </p:nvPicPr>
        <p:blipFill>
          <a:blip r:embed="rId12"/>
          <a:srcRect/>
          <a:stretch/>
        </p:blipFill>
        <p:spPr>
          <a:xfrm rot="16200000" flipH="1">
            <a:off x="-1719652" y="3062082"/>
            <a:ext cx="4038783" cy="314922"/>
          </a:xfrm>
          <a:prstGeom prst="rect">
            <a:avLst/>
          </a:prstGeom>
        </p:spPr>
      </p:pic>
    </p:spTree>
    <p:extLst>
      <p:ext uri="{BB962C8B-B14F-4D97-AF65-F5344CB8AC3E}">
        <p14:creationId xmlns:p14="http://schemas.microsoft.com/office/powerpoint/2010/main" val="1873203494"/>
      </p:ext>
    </p:extLst>
  </p:cSld>
  <p:clrMap bg1="lt1" tx1="dk1" bg2="lt2" tx2="dk2" accent1="accent1" accent2="accent2" accent3="accent3" accent4="accent4" accent5="accent5" accent6="accent6" hlink="hlink" folHlink="folHlink"/>
  <p:sldLayoutIdLst>
    <p:sldLayoutId id="2147493468" r:id="rId1"/>
    <p:sldLayoutId id="2147493469" r:id="rId2"/>
    <p:sldLayoutId id="2147493471" r:id="rId3"/>
    <p:sldLayoutId id="2147493472" r:id="rId4"/>
    <p:sldLayoutId id="2147493473" r:id="rId5"/>
    <p:sldLayoutId id="2147493474" r:id="rId6"/>
    <p:sldLayoutId id="2147493475" r:id="rId7"/>
    <p:sldLayoutId id="2147493476" r:id="rId8"/>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457200" rtl="0" eaLnBrk="1" latinLnBrk="0" hangingPunct="1">
        <a:spcBef>
          <a:spcPct val="0"/>
        </a:spcBef>
        <a:buNone/>
        <a:defRPr sz="3200" kern="1200">
          <a:solidFill>
            <a:schemeClr val="bg1"/>
          </a:solidFill>
          <a:latin typeface="+mj-lt"/>
          <a:ea typeface="+mj-ea"/>
          <a:cs typeface="Arial" panose="020B0604020202020204" pitchFamily="34" charset="0"/>
        </a:defRPr>
      </a:lvl1pPr>
    </p:titleStyle>
    <p:body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9.png"/><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hyperlink" Target="mailto:shaw-businessoffice@uconn.edu" TargetMode="Externa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mailto:benefits@uconn.edu" TargetMode="External"/><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hyperlink" Target="mailto:studenthealth@uconn.edu" TargetMode="External"/><Relationship Id="rId2" Type="http://schemas.openxmlformats.org/officeDocument/2006/relationships/hyperlink" Target="mailto:shaw-businessoffice@uconn.edu" TargetMode="Externa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g"/><Relationship Id="rId3" Type="http://schemas.openxmlformats.org/officeDocument/2006/relationships/image" Target="../media/image12.jpg"/><Relationship Id="rId7" Type="http://schemas.openxmlformats.org/officeDocument/2006/relationships/image" Target="../media/image16.jpg"/><Relationship Id="rId2" Type="http://schemas.openxmlformats.org/officeDocument/2006/relationships/image" Target="../media/image11.jpg"/><Relationship Id="rId1" Type="http://schemas.openxmlformats.org/officeDocument/2006/relationships/slideLayout" Target="../slideLayouts/slideLayout2.xml"/><Relationship Id="rId6" Type="http://schemas.openxmlformats.org/officeDocument/2006/relationships/image" Target="../media/image15.jpg"/><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4.jpg"/><Relationship Id="rId7" Type="http://schemas.openxmlformats.org/officeDocument/2006/relationships/image" Target="../media/image28.jpg"/><Relationship Id="rId2" Type="http://schemas.openxmlformats.org/officeDocument/2006/relationships/image" Target="../media/image23.jpg"/><Relationship Id="rId1" Type="http://schemas.openxmlformats.org/officeDocument/2006/relationships/slideLayout" Target="../slideLayouts/slideLayout2.xml"/><Relationship Id="rId6" Type="http://schemas.openxmlformats.org/officeDocument/2006/relationships/image" Target="../media/image27.jpg"/><Relationship Id="rId5" Type="http://schemas.openxmlformats.org/officeDocument/2006/relationships/image" Target="../media/image26.jpg"/><Relationship Id="rId4"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457200" y="1988944"/>
            <a:ext cx="8229600" cy="1181151"/>
          </a:xfrm>
          <a:prstGeom prst="rect">
            <a:avLst/>
          </a:prstGeom>
        </p:spPr>
        <p:txBody>
          <a:bodyPr vert="horz" lIns="91440" tIns="45720" rIns="91440" bIns="45720" rtlCol="0" anchor="ctr">
            <a:norm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3200" b="1" dirty="0">
                <a:solidFill>
                  <a:srgbClr val="C00000"/>
                </a:solidFill>
                <a:latin typeface="Gotham" panose="02000504020000020004" pitchFamily="2" charset="0"/>
              </a:rPr>
              <a:t>Student Health and Wellness (SHaW):</a:t>
            </a:r>
          </a:p>
          <a:p>
            <a:r>
              <a:rPr lang="en-US" sz="3200" b="1" dirty="0">
                <a:solidFill>
                  <a:srgbClr val="C00000"/>
                </a:solidFill>
                <a:latin typeface="Gotham" panose="02000504020000020004" pitchFamily="2" charset="0"/>
              </a:rPr>
              <a:t>Overview of Services &amp; Requirements</a:t>
            </a:r>
          </a:p>
        </p:txBody>
      </p:sp>
      <p:sp>
        <p:nvSpPr>
          <p:cNvPr id="6" name="Title 1"/>
          <p:cNvSpPr txBox="1">
            <a:spLocks/>
          </p:cNvSpPr>
          <p:nvPr/>
        </p:nvSpPr>
        <p:spPr>
          <a:xfrm>
            <a:off x="457199" y="3340175"/>
            <a:ext cx="4114801" cy="371239"/>
          </a:xfrm>
          <a:prstGeom prst="rect">
            <a:avLst/>
          </a:prstGeom>
        </p:spPr>
        <p:txBody>
          <a:bodyPr vert="horz" lIns="91440" tIns="45720" rIns="91440" bIns="45720" rtlCol="0" anchor="ctr">
            <a:noAutofit/>
          </a:bodyPr>
          <a:lstStyle>
            <a:lvl1pPr algn="l" defTabSz="457200" rtl="0" eaLnBrk="1" latinLnBrk="0" hangingPunct="1">
              <a:spcBef>
                <a:spcPct val="0"/>
              </a:spcBef>
              <a:buNone/>
              <a:defRPr sz="4400" kern="1200">
                <a:solidFill>
                  <a:schemeClr val="bg1"/>
                </a:solidFill>
                <a:latin typeface="Arial"/>
                <a:ea typeface="+mj-ea"/>
                <a:cs typeface="Arial"/>
              </a:defRPr>
            </a:lvl1pPr>
          </a:lstStyle>
          <a:p>
            <a:r>
              <a:rPr lang="en-US" sz="2800" b="1" dirty="0">
                <a:solidFill>
                  <a:schemeClr val="tx1">
                    <a:lumMod val="65000"/>
                    <a:lumOff val="35000"/>
                  </a:schemeClr>
                </a:solidFill>
                <a:latin typeface="+mn-lt"/>
              </a:rPr>
              <a:t>Tuesday, June 21st</a:t>
            </a:r>
          </a:p>
        </p:txBody>
      </p:sp>
    </p:spTree>
    <p:extLst>
      <p:ext uri="{BB962C8B-B14F-4D97-AF65-F5344CB8AC3E}">
        <p14:creationId xmlns:p14="http://schemas.microsoft.com/office/powerpoint/2010/main" val="4043155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5FD4B6E3-A747-49B1-BAFF-720CD2B7D257}"/>
              </a:ext>
            </a:extLst>
          </p:cNvPr>
          <p:cNvSpPr>
            <a:spLocks noGrp="1"/>
          </p:cNvSpPr>
          <p:nvPr>
            <p:ph type="body" idx="1"/>
          </p:nvPr>
        </p:nvSpPr>
        <p:spPr/>
        <p:txBody>
          <a:bodyPr>
            <a:normAutofit fontScale="70000" lnSpcReduction="20000"/>
          </a:bodyPr>
          <a:lstStyle/>
          <a:p>
            <a:r>
              <a:rPr lang="en-US" dirty="0">
                <a:latin typeface="Montserrat" panose="00000500000000000000" pitchFamily="2" charset="0"/>
              </a:rPr>
              <a:t>Who </a:t>
            </a:r>
            <a:r>
              <a:rPr lang="en-US" b="1" dirty="0">
                <a:latin typeface="Montserrat" panose="00000500000000000000" pitchFamily="2" charset="0"/>
              </a:rPr>
              <a:t>CAN</a:t>
            </a:r>
            <a:r>
              <a:rPr lang="en-US" dirty="0">
                <a:latin typeface="Montserrat" panose="00000500000000000000" pitchFamily="2" charset="0"/>
              </a:rPr>
              <a:t> Use These Services</a:t>
            </a:r>
          </a:p>
        </p:txBody>
      </p:sp>
      <p:sp>
        <p:nvSpPr>
          <p:cNvPr id="9" name="Content Placeholder 8">
            <a:extLst>
              <a:ext uri="{FF2B5EF4-FFF2-40B4-BE49-F238E27FC236}">
                <a16:creationId xmlns:a16="http://schemas.microsoft.com/office/drawing/2014/main" id="{A06A0A93-E8F7-42C3-89A0-E0CA2F9D702C}"/>
              </a:ext>
            </a:extLst>
          </p:cNvPr>
          <p:cNvSpPr>
            <a:spLocks noGrp="1"/>
          </p:cNvSpPr>
          <p:nvPr>
            <p:ph sz="half" idx="2"/>
          </p:nvPr>
        </p:nvSpPr>
        <p:spPr>
          <a:xfrm>
            <a:off x="457200" y="1849115"/>
            <a:ext cx="4040188" cy="2745110"/>
          </a:xfrm>
        </p:spPr>
        <p:txBody>
          <a:bodyPr>
            <a:normAutofit/>
          </a:bodyPr>
          <a:lstStyle/>
          <a:p>
            <a:pPr lvl="1" indent="-342900" defTabSz="457200">
              <a:lnSpc>
                <a:spcPct val="100000"/>
              </a:lnSpc>
              <a:spcBef>
                <a:spcPct val="20000"/>
              </a:spcBef>
              <a:spcAft>
                <a:spcPts val="600"/>
              </a:spcAft>
              <a:buFont typeface="Wingdings" panose="05000000000000000000" pitchFamily="2" charset="2"/>
              <a:buChar char="§"/>
            </a:pPr>
            <a:r>
              <a:rPr lang="en-US" sz="1800" dirty="0">
                <a:latin typeface="Montserrat" panose="00000500000000000000" pitchFamily="2" charset="0"/>
                <a:cs typeface="Calibri"/>
              </a:rPr>
              <a:t>Students who live in the Storrs Campus residence halls</a:t>
            </a:r>
          </a:p>
          <a:p>
            <a:pPr lvl="1" indent="-342900" defTabSz="457200">
              <a:lnSpc>
                <a:spcPct val="100000"/>
              </a:lnSpc>
              <a:spcBef>
                <a:spcPct val="20000"/>
              </a:spcBef>
              <a:spcAft>
                <a:spcPts val="600"/>
              </a:spcAft>
              <a:buFont typeface="Wingdings" panose="05000000000000000000" pitchFamily="2" charset="2"/>
              <a:buChar char="§"/>
            </a:pPr>
            <a:r>
              <a:rPr lang="en-US" sz="1800" dirty="0">
                <a:latin typeface="Montserrat" panose="00000500000000000000" pitchFamily="2" charset="0"/>
                <a:cs typeface="Calibri"/>
              </a:rPr>
              <a:t>Students who attend classes at the Storrs campus and live off-campus</a:t>
            </a:r>
          </a:p>
          <a:p>
            <a:pPr lvl="1" indent="-342900" defTabSz="457200">
              <a:lnSpc>
                <a:spcPct val="100000"/>
              </a:lnSpc>
              <a:spcBef>
                <a:spcPct val="20000"/>
              </a:spcBef>
              <a:spcAft>
                <a:spcPts val="600"/>
              </a:spcAft>
              <a:buFont typeface="Wingdings" panose="05000000000000000000" pitchFamily="2" charset="2"/>
              <a:buChar char="§"/>
            </a:pPr>
            <a:r>
              <a:rPr lang="en-US" sz="1800" dirty="0">
                <a:latin typeface="Montserrat" panose="00000500000000000000" pitchFamily="2" charset="0"/>
                <a:cs typeface="Calibri"/>
              </a:rPr>
              <a:t>Graduate students</a:t>
            </a:r>
          </a:p>
          <a:p>
            <a:endParaRPr lang="en-US" dirty="0"/>
          </a:p>
        </p:txBody>
      </p:sp>
      <p:sp>
        <p:nvSpPr>
          <p:cNvPr id="11" name="Text Placeholder 10">
            <a:extLst>
              <a:ext uri="{FF2B5EF4-FFF2-40B4-BE49-F238E27FC236}">
                <a16:creationId xmlns:a16="http://schemas.microsoft.com/office/drawing/2014/main" id="{BAFF9313-4C50-4022-91C5-08E52A2C8E8F}"/>
              </a:ext>
            </a:extLst>
          </p:cNvPr>
          <p:cNvSpPr>
            <a:spLocks noGrp="1"/>
          </p:cNvSpPr>
          <p:nvPr>
            <p:ph type="body" sz="quarter" idx="3"/>
          </p:nvPr>
        </p:nvSpPr>
        <p:spPr/>
        <p:txBody>
          <a:bodyPr>
            <a:normAutofit fontScale="70000" lnSpcReduction="20000"/>
          </a:bodyPr>
          <a:lstStyle/>
          <a:p>
            <a:r>
              <a:rPr lang="en-US" dirty="0">
                <a:latin typeface="Montserrat" panose="00000500000000000000" pitchFamily="2" charset="0"/>
              </a:rPr>
              <a:t>Who </a:t>
            </a:r>
            <a:r>
              <a:rPr lang="en-US" b="1" dirty="0">
                <a:latin typeface="Montserrat" panose="00000500000000000000" pitchFamily="2" charset="0"/>
              </a:rPr>
              <a:t>CAN’T</a:t>
            </a:r>
            <a:r>
              <a:rPr lang="en-US" dirty="0">
                <a:latin typeface="Montserrat" panose="00000500000000000000" pitchFamily="2" charset="0"/>
              </a:rPr>
              <a:t> Use These Services?</a:t>
            </a:r>
          </a:p>
        </p:txBody>
      </p:sp>
      <p:sp>
        <p:nvSpPr>
          <p:cNvPr id="12" name="Content Placeholder 11">
            <a:extLst>
              <a:ext uri="{FF2B5EF4-FFF2-40B4-BE49-F238E27FC236}">
                <a16:creationId xmlns:a16="http://schemas.microsoft.com/office/drawing/2014/main" id="{77CD52C8-A347-4B97-907E-D83270A52019}"/>
              </a:ext>
            </a:extLst>
          </p:cNvPr>
          <p:cNvSpPr>
            <a:spLocks noGrp="1"/>
          </p:cNvSpPr>
          <p:nvPr>
            <p:ph sz="quarter" idx="4"/>
          </p:nvPr>
        </p:nvSpPr>
        <p:spPr>
          <a:xfrm>
            <a:off x="4645025" y="1909482"/>
            <a:ext cx="4041775" cy="2684743"/>
          </a:xfrm>
        </p:spPr>
        <p:txBody>
          <a:bodyPr>
            <a:normAutofit/>
          </a:bodyPr>
          <a:lstStyle/>
          <a:p>
            <a:pPr marL="342900" indent="-342900" defTabSz="457200">
              <a:lnSpc>
                <a:spcPct val="70000"/>
              </a:lnSpc>
              <a:spcBef>
                <a:spcPct val="20000"/>
              </a:spcBef>
              <a:spcAft>
                <a:spcPts val="600"/>
              </a:spcAft>
              <a:buFont typeface="Wingdings" panose="05000000000000000000" pitchFamily="2" charset="2"/>
              <a:buChar char="§"/>
            </a:pPr>
            <a:r>
              <a:rPr lang="en-US" dirty="0">
                <a:latin typeface="Montserrat" panose="00000500000000000000" pitchFamily="2" charset="0"/>
                <a:cs typeface="Calibri"/>
              </a:rPr>
              <a:t>Family members </a:t>
            </a:r>
          </a:p>
          <a:p>
            <a:pPr marL="342900" indent="-342900" defTabSz="457200">
              <a:lnSpc>
                <a:spcPct val="70000"/>
              </a:lnSpc>
              <a:spcBef>
                <a:spcPct val="20000"/>
              </a:spcBef>
              <a:spcAft>
                <a:spcPts val="600"/>
              </a:spcAft>
              <a:buFont typeface="Wingdings" panose="05000000000000000000" pitchFamily="2" charset="2"/>
              <a:buChar char="§"/>
            </a:pPr>
            <a:r>
              <a:rPr lang="en-US" dirty="0">
                <a:latin typeface="Montserrat" panose="00000500000000000000" pitchFamily="2" charset="0"/>
                <a:cs typeface="Calibri"/>
              </a:rPr>
              <a:t>Students from other campuses</a:t>
            </a:r>
          </a:p>
          <a:p>
            <a:endParaRPr lang="en-US" dirty="0"/>
          </a:p>
        </p:txBody>
      </p:sp>
      <p:sp>
        <p:nvSpPr>
          <p:cNvPr id="14" name="Title 13">
            <a:extLst>
              <a:ext uri="{FF2B5EF4-FFF2-40B4-BE49-F238E27FC236}">
                <a16:creationId xmlns:a16="http://schemas.microsoft.com/office/drawing/2014/main" id="{B6D98A65-A491-4DD5-B067-027500946E7C}"/>
              </a:ext>
            </a:extLst>
          </p:cNvPr>
          <p:cNvSpPr>
            <a:spLocks noGrp="1"/>
          </p:cNvSpPr>
          <p:nvPr>
            <p:ph type="title"/>
          </p:nvPr>
        </p:nvSpPr>
        <p:spPr/>
        <p:txBody>
          <a:bodyPr/>
          <a:lstStyle/>
          <a:p>
            <a:r>
              <a:rPr lang="en-US" b="1" dirty="0">
                <a:latin typeface="Montserrat" panose="00000500000000000000" pitchFamily="2" charset="0"/>
              </a:rPr>
              <a:t>Services</a:t>
            </a:r>
          </a:p>
        </p:txBody>
      </p:sp>
    </p:spTree>
    <p:extLst>
      <p:ext uri="{BB962C8B-B14F-4D97-AF65-F5344CB8AC3E}">
        <p14:creationId xmlns:p14="http://schemas.microsoft.com/office/powerpoint/2010/main" val="7737463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How To Make An Appointment</a:t>
            </a:r>
          </a:p>
        </p:txBody>
      </p:sp>
      <p:sp>
        <p:nvSpPr>
          <p:cNvPr id="9" name="Content Placeholder 8">
            <a:extLst>
              <a:ext uri="{FF2B5EF4-FFF2-40B4-BE49-F238E27FC236}">
                <a16:creationId xmlns:a16="http://schemas.microsoft.com/office/drawing/2014/main" id="{A06A0A93-E8F7-42C3-89A0-E0CA2F9D702C}"/>
              </a:ext>
            </a:extLst>
          </p:cNvPr>
          <p:cNvSpPr>
            <a:spLocks noGrp="1"/>
          </p:cNvSpPr>
          <p:nvPr>
            <p:ph idx="1"/>
          </p:nvPr>
        </p:nvSpPr>
        <p:spPr/>
        <p:txBody>
          <a:bodyPr>
            <a:normAutofit/>
          </a:bodyPr>
          <a:lstStyle/>
          <a:p>
            <a:pPr marL="0" indent="0" defTabSz="457200">
              <a:lnSpc>
                <a:spcPct val="70000"/>
              </a:lnSpc>
              <a:spcBef>
                <a:spcPct val="20000"/>
              </a:spcBef>
              <a:spcAft>
                <a:spcPts val="600"/>
              </a:spcAft>
              <a:buNone/>
            </a:pPr>
            <a:r>
              <a:rPr lang="en-US" sz="2200" u="sng" dirty="0">
                <a:solidFill>
                  <a:srgbClr val="132849"/>
                </a:solidFill>
                <a:latin typeface="Montserrat" panose="00000500000000000000" pitchFamily="2" charset="0"/>
                <a:cs typeface="Calibri"/>
              </a:rPr>
              <a:t>Medical Care</a:t>
            </a:r>
          </a:p>
          <a:p>
            <a:pPr marL="0" indent="0" defTabSz="457200">
              <a:lnSpc>
                <a:spcPct val="70000"/>
              </a:lnSpc>
              <a:spcBef>
                <a:spcPct val="20000"/>
              </a:spcBef>
              <a:spcAft>
                <a:spcPts val="600"/>
              </a:spcAft>
              <a:buNone/>
            </a:pPr>
            <a:endParaRPr lang="en-US" sz="2200" u="sng" dirty="0">
              <a:latin typeface="Montserrat" panose="00000500000000000000" pitchFamily="2" charset="0"/>
            </a:endParaRPr>
          </a:p>
          <a:p>
            <a:pPr lvl="1" indent="-342900" defTabSz="457200">
              <a:lnSpc>
                <a:spcPct val="70000"/>
              </a:lnSpc>
              <a:spcBef>
                <a:spcPct val="20000"/>
              </a:spcBef>
              <a:spcAft>
                <a:spcPts val="600"/>
              </a:spcAft>
              <a:buFont typeface="Wingdings" panose="05000000000000000000" pitchFamily="2" charset="2"/>
              <a:buChar char="§"/>
            </a:pPr>
            <a:r>
              <a:rPr lang="en-US" sz="2200" b="1" dirty="0">
                <a:solidFill>
                  <a:srgbClr val="132849"/>
                </a:solidFill>
                <a:latin typeface="Montserrat" panose="00000500000000000000" pitchFamily="2" charset="0"/>
                <a:cs typeface="Calibri"/>
              </a:rPr>
              <a:t>Call </a:t>
            </a:r>
            <a:r>
              <a:rPr lang="en-US" sz="2200" dirty="0">
                <a:solidFill>
                  <a:srgbClr val="132849"/>
                </a:solidFill>
                <a:latin typeface="Montserrat" panose="00000500000000000000" pitchFamily="2" charset="0"/>
                <a:cs typeface="Calibri"/>
              </a:rPr>
              <a:t>860-486-2719</a:t>
            </a:r>
          </a:p>
          <a:p>
            <a:pPr lvl="1" indent="-342900" defTabSz="457200">
              <a:lnSpc>
                <a:spcPct val="70000"/>
              </a:lnSpc>
              <a:spcBef>
                <a:spcPct val="20000"/>
              </a:spcBef>
              <a:spcAft>
                <a:spcPts val="600"/>
              </a:spcAft>
              <a:buFont typeface="Wingdings" panose="05000000000000000000" pitchFamily="2" charset="2"/>
              <a:buChar char="§"/>
            </a:pPr>
            <a:endParaRPr lang="en-US" sz="2200" dirty="0">
              <a:solidFill>
                <a:srgbClr val="132849"/>
              </a:solidFill>
              <a:latin typeface="Montserrat" panose="00000500000000000000" pitchFamily="2" charset="0"/>
              <a:cs typeface="Calibri"/>
            </a:endParaRPr>
          </a:p>
          <a:p>
            <a:pPr marL="0" indent="0" defTabSz="457200">
              <a:lnSpc>
                <a:spcPct val="70000"/>
              </a:lnSpc>
              <a:spcBef>
                <a:spcPct val="20000"/>
              </a:spcBef>
              <a:spcAft>
                <a:spcPts val="600"/>
              </a:spcAft>
              <a:buNone/>
            </a:pPr>
            <a:r>
              <a:rPr lang="en-US" sz="2200" u="sng" dirty="0">
                <a:solidFill>
                  <a:srgbClr val="132849"/>
                </a:solidFill>
                <a:latin typeface="Montserrat" panose="00000500000000000000" pitchFamily="2" charset="0"/>
                <a:cs typeface="Calibri"/>
              </a:rPr>
              <a:t>Mental Health</a:t>
            </a:r>
          </a:p>
          <a:p>
            <a:pPr marL="0" indent="0" defTabSz="457200">
              <a:lnSpc>
                <a:spcPct val="70000"/>
              </a:lnSpc>
              <a:spcBef>
                <a:spcPct val="20000"/>
              </a:spcBef>
              <a:spcAft>
                <a:spcPts val="600"/>
              </a:spcAft>
              <a:buNone/>
            </a:pPr>
            <a:endParaRPr lang="en-US" sz="2200" u="sng" dirty="0">
              <a:solidFill>
                <a:srgbClr val="132849"/>
              </a:solidFill>
              <a:latin typeface="Montserrat" panose="00000500000000000000" pitchFamily="2" charset="0"/>
              <a:cs typeface="Calibri"/>
            </a:endParaRPr>
          </a:p>
          <a:p>
            <a:pPr lvl="1" indent="-342900" defTabSz="457200">
              <a:lnSpc>
                <a:spcPct val="70000"/>
              </a:lnSpc>
              <a:spcBef>
                <a:spcPct val="20000"/>
              </a:spcBef>
              <a:spcAft>
                <a:spcPts val="600"/>
              </a:spcAft>
              <a:buFont typeface="Wingdings" panose="05000000000000000000" pitchFamily="2" charset="2"/>
              <a:buChar char="§"/>
            </a:pPr>
            <a:r>
              <a:rPr lang="en-US" sz="2200" b="1" dirty="0">
                <a:solidFill>
                  <a:srgbClr val="132849"/>
                </a:solidFill>
                <a:latin typeface="Montserrat" panose="00000500000000000000" pitchFamily="2" charset="0"/>
                <a:cs typeface="Calibri"/>
              </a:rPr>
              <a:t>Call </a:t>
            </a:r>
            <a:r>
              <a:rPr lang="en-US" sz="2200" dirty="0">
                <a:solidFill>
                  <a:srgbClr val="132849"/>
                </a:solidFill>
                <a:latin typeface="Montserrat" panose="00000500000000000000" pitchFamily="2" charset="0"/>
                <a:cs typeface="Calibri"/>
              </a:rPr>
              <a:t>860-486-4705</a:t>
            </a:r>
          </a:p>
          <a:p>
            <a:pPr lvl="1" indent="-342900" defTabSz="457200">
              <a:lnSpc>
                <a:spcPct val="70000"/>
              </a:lnSpc>
              <a:spcBef>
                <a:spcPct val="20000"/>
              </a:spcBef>
              <a:spcAft>
                <a:spcPts val="600"/>
              </a:spcAft>
              <a:buFont typeface="Wingdings" panose="05000000000000000000" pitchFamily="2" charset="2"/>
              <a:buChar char="§"/>
            </a:pPr>
            <a:r>
              <a:rPr lang="en-US" sz="2200" dirty="0">
                <a:solidFill>
                  <a:srgbClr val="132849"/>
                </a:solidFill>
                <a:latin typeface="Montserrat" panose="00000500000000000000" pitchFamily="2" charset="0"/>
                <a:cs typeface="Calibri"/>
              </a:rPr>
              <a:t>Christy Campus </a:t>
            </a:r>
          </a:p>
          <a:p>
            <a:endParaRPr lang="en-US" dirty="0"/>
          </a:p>
        </p:txBody>
      </p:sp>
    </p:spTree>
    <p:extLst>
      <p:ext uri="{BB962C8B-B14F-4D97-AF65-F5344CB8AC3E}">
        <p14:creationId xmlns:p14="http://schemas.microsoft.com/office/powerpoint/2010/main" val="147169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What To Bring To Your Appointment</a:t>
            </a:r>
          </a:p>
        </p:txBody>
      </p:sp>
      <p:sp>
        <p:nvSpPr>
          <p:cNvPr id="9" name="Content Placeholder 8">
            <a:extLst>
              <a:ext uri="{FF2B5EF4-FFF2-40B4-BE49-F238E27FC236}">
                <a16:creationId xmlns:a16="http://schemas.microsoft.com/office/drawing/2014/main" id="{A06A0A93-E8F7-42C3-89A0-E0CA2F9D702C}"/>
              </a:ext>
            </a:extLst>
          </p:cNvPr>
          <p:cNvSpPr>
            <a:spLocks noGrp="1"/>
          </p:cNvSpPr>
          <p:nvPr>
            <p:ph idx="1"/>
          </p:nvPr>
        </p:nvSpPr>
        <p:spPr/>
        <p:txBody>
          <a:bodyPr>
            <a:normAutofit/>
          </a:bodyPr>
          <a:lstStyle/>
          <a:p>
            <a:pPr marL="342900" indent="-342900" defTabSz="457200">
              <a:lnSpc>
                <a:spcPct val="70000"/>
              </a:lnSpc>
              <a:spcBef>
                <a:spcPct val="20000"/>
              </a:spcBef>
              <a:spcAft>
                <a:spcPts val="600"/>
              </a:spcAft>
              <a:buFont typeface="Wingdings" panose="05000000000000000000" pitchFamily="2" charset="2"/>
              <a:buChar char="§"/>
            </a:pPr>
            <a:r>
              <a:rPr lang="en-US" sz="2400" dirty="0">
                <a:solidFill>
                  <a:srgbClr val="132849"/>
                </a:solidFill>
                <a:latin typeface="Montserrat" panose="00000500000000000000" pitchFamily="2" charset="0"/>
                <a:cs typeface="Calibri"/>
              </a:rPr>
              <a:t>Your student ID </a:t>
            </a:r>
          </a:p>
          <a:p>
            <a:pPr marL="342900" indent="-342900" defTabSz="457200">
              <a:lnSpc>
                <a:spcPct val="70000"/>
              </a:lnSpc>
              <a:spcBef>
                <a:spcPct val="20000"/>
              </a:spcBef>
              <a:spcAft>
                <a:spcPts val="600"/>
              </a:spcAft>
              <a:buFont typeface="Wingdings" panose="05000000000000000000" pitchFamily="2" charset="2"/>
              <a:buChar char="§"/>
            </a:pPr>
            <a:r>
              <a:rPr lang="en-US" sz="2400" dirty="0">
                <a:solidFill>
                  <a:srgbClr val="132849"/>
                </a:solidFill>
                <a:latin typeface="Montserrat" panose="00000500000000000000" pitchFamily="2" charset="0"/>
                <a:cs typeface="Calibri"/>
              </a:rPr>
              <a:t>Your insurance card</a:t>
            </a:r>
          </a:p>
          <a:p>
            <a:pPr marL="342900" indent="-342900" defTabSz="457200">
              <a:lnSpc>
                <a:spcPct val="70000"/>
              </a:lnSpc>
              <a:spcBef>
                <a:spcPct val="20000"/>
              </a:spcBef>
              <a:spcAft>
                <a:spcPts val="600"/>
              </a:spcAft>
              <a:buFont typeface="Wingdings" panose="05000000000000000000" pitchFamily="2" charset="2"/>
              <a:buChar char="§"/>
            </a:pPr>
            <a:r>
              <a:rPr lang="en-US" sz="2400" dirty="0">
                <a:solidFill>
                  <a:srgbClr val="132849"/>
                </a:solidFill>
                <a:latin typeface="Montserrat" panose="00000500000000000000" pitchFamily="2" charset="0"/>
                <a:cs typeface="Calibri"/>
              </a:rPr>
              <a:t>Your pharmacy card </a:t>
            </a:r>
          </a:p>
          <a:p>
            <a:endParaRPr lang="en-US" dirty="0"/>
          </a:p>
        </p:txBody>
      </p:sp>
      <p:pic>
        <p:nvPicPr>
          <p:cNvPr id="4" name="Picture 3">
            <a:extLst>
              <a:ext uri="{FF2B5EF4-FFF2-40B4-BE49-F238E27FC236}">
                <a16:creationId xmlns:a16="http://schemas.microsoft.com/office/drawing/2014/main" id="{4B0F5F6E-62B5-4185-A610-9F3BA7B4D1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151301" y="2571750"/>
            <a:ext cx="2506799" cy="1512366"/>
          </a:xfrm>
          <a:prstGeom prst="rect">
            <a:avLst/>
          </a:prstGeom>
        </p:spPr>
      </p:pic>
      <p:grpSp>
        <p:nvGrpSpPr>
          <p:cNvPr id="5" name="Group 4">
            <a:extLst>
              <a:ext uri="{FF2B5EF4-FFF2-40B4-BE49-F238E27FC236}">
                <a16:creationId xmlns:a16="http://schemas.microsoft.com/office/drawing/2014/main" id="{2CD7747D-73E4-4C6D-9092-7D2B31D142C9}"/>
              </a:ext>
            </a:extLst>
          </p:cNvPr>
          <p:cNvGrpSpPr/>
          <p:nvPr/>
        </p:nvGrpSpPr>
        <p:grpSpPr>
          <a:xfrm>
            <a:off x="1036502" y="2571751"/>
            <a:ext cx="2775739" cy="1600514"/>
            <a:chOff x="758283" y="4276244"/>
            <a:chExt cx="3048000" cy="1933575"/>
          </a:xfrm>
        </p:grpSpPr>
        <p:pic>
          <p:nvPicPr>
            <p:cNvPr id="6" name="Picture 5">
              <a:extLst>
                <a:ext uri="{FF2B5EF4-FFF2-40B4-BE49-F238E27FC236}">
                  <a16:creationId xmlns:a16="http://schemas.microsoft.com/office/drawing/2014/main" id="{2BA20E35-D212-4C55-A723-A174149E5A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8283" y="4276244"/>
              <a:ext cx="3048000" cy="1933575"/>
            </a:xfrm>
            <a:prstGeom prst="rect">
              <a:avLst/>
            </a:prstGeom>
          </p:spPr>
        </p:pic>
        <p:pic>
          <p:nvPicPr>
            <p:cNvPr id="7" name="Picture 6">
              <a:extLst>
                <a:ext uri="{FF2B5EF4-FFF2-40B4-BE49-F238E27FC236}">
                  <a16:creationId xmlns:a16="http://schemas.microsoft.com/office/drawing/2014/main" id="{2DD7ED75-34C1-4A4A-BB25-95C1F2723922}"/>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2431" b="-1"/>
            <a:stretch/>
          </p:blipFill>
          <p:spPr>
            <a:xfrm>
              <a:off x="957422" y="4443413"/>
              <a:ext cx="757077" cy="1030627"/>
            </a:xfrm>
            <a:prstGeom prst="rect">
              <a:avLst/>
            </a:prstGeom>
          </p:spPr>
        </p:pic>
      </p:grpSp>
    </p:spTree>
    <p:extLst>
      <p:ext uri="{BB962C8B-B14F-4D97-AF65-F5344CB8AC3E}">
        <p14:creationId xmlns:p14="http://schemas.microsoft.com/office/powerpoint/2010/main" val="18401856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a:xfrm>
            <a:off x="457200" y="76523"/>
            <a:ext cx="8437418" cy="857250"/>
          </a:xfrm>
        </p:spPr>
        <p:txBody>
          <a:bodyPr>
            <a:normAutofit fontScale="90000"/>
          </a:bodyPr>
          <a:lstStyle/>
          <a:p>
            <a:r>
              <a:rPr lang="en-US" b="1" dirty="0">
                <a:solidFill>
                  <a:schemeClr val="bg1"/>
                </a:solidFill>
                <a:latin typeface="Montserrat" panose="00000500000000000000" pitchFamily="2" charset="0"/>
                <a:cs typeface="Calibri"/>
              </a:rPr>
              <a:t>After Hours Services (24/7 Services)</a:t>
            </a:r>
            <a:endParaRPr lang="en-US" dirty="0">
              <a:solidFill>
                <a:schemeClr val="bg1"/>
              </a:solidFill>
              <a:latin typeface="Montserrat" panose="00000500000000000000" pitchFamily="2" charset="0"/>
            </a:endParaRP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fontScale="47500" lnSpcReduction="20000"/>
          </a:bodyPr>
          <a:lstStyle/>
          <a:p>
            <a:pPr marL="0" indent="0" defTabSz="457200">
              <a:lnSpc>
                <a:spcPct val="120000"/>
              </a:lnSpc>
              <a:spcBef>
                <a:spcPct val="20000"/>
              </a:spcBef>
              <a:spcAft>
                <a:spcPts val="600"/>
              </a:spcAft>
              <a:buNone/>
            </a:pPr>
            <a:r>
              <a:rPr lang="en-US" sz="3600" b="1" dirty="0">
                <a:solidFill>
                  <a:srgbClr val="132849"/>
                </a:solidFill>
                <a:latin typeface="Montserrat" panose="00000500000000000000" pitchFamily="2" charset="0"/>
                <a:cs typeface="Calibri"/>
              </a:rPr>
              <a:t>After Hours Services are services available to students when our buildings are closed.</a:t>
            </a:r>
          </a:p>
          <a:p>
            <a:pPr marL="0" indent="0" defTabSz="457200">
              <a:lnSpc>
                <a:spcPct val="120000"/>
              </a:lnSpc>
              <a:spcBef>
                <a:spcPct val="20000"/>
              </a:spcBef>
              <a:spcAft>
                <a:spcPts val="600"/>
              </a:spcAft>
              <a:buNone/>
            </a:pPr>
            <a:endParaRPr lang="en-US" sz="4000" dirty="0">
              <a:solidFill>
                <a:srgbClr val="132849"/>
              </a:solidFill>
              <a:latin typeface="Montserrat" panose="00000500000000000000" pitchFamily="2" charset="0"/>
              <a:cs typeface="Calibri"/>
            </a:endParaRPr>
          </a:p>
          <a:p>
            <a:pPr marL="0" indent="0" defTabSz="457200">
              <a:lnSpc>
                <a:spcPct val="120000"/>
              </a:lnSpc>
              <a:spcBef>
                <a:spcPct val="20000"/>
              </a:spcBef>
              <a:spcAft>
                <a:spcPts val="600"/>
              </a:spcAft>
              <a:buNone/>
            </a:pPr>
            <a:r>
              <a:rPr lang="en-US" sz="4000" dirty="0">
                <a:solidFill>
                  <a:srgbClr val="132849"/>
                </a:solidFill>
                <a:latin typeface="Montserrat" panose="00000500000000000000" pitchFamily="2" charset="0"/>
                <a:cs typeface="Calibri"/>
              </a:rPr>
              <a:t>Medical Advice Nurse </a:t>
            </a:r>
            <a:endParaRPr lang="en-US" dirty="0">
              <a:latin typeface="Montserrat" panose="00000500000000000000" pitchFamily="2" charset="0"/>
              <a:cs typeface="Calibri"/>
            </a:endParaRPr>
          </a:p>
          <a:p>
            <a:pPr marL="800100" lvl="2" indent="-342900" defTabSz="457200">
              <a:lnSpc>
                <a:spcPct val="120000"/>
              </a:lnSpc>
              <a:spcBef>
                <a:spcPct val="20000"/>
              </a:spcBef>
              <a:spcAft>
                <a:spcPts val="600"/>
              </a:spcAft>
              <a:buFont typeface="Wingdings" panose="05000000000000000000" pitchFamily="2" charset="2"/>
              <a:buChar char="§"/>
            </a:pPr>
            <a:r>
              <a:rPr lang="en-US" sz="3600" b="1" dirty="0">
                <a:solidFill>
                  <a:srgbClr val="132849"/>
                </a:solidFill>
                <a:latin typeface="Montserrat" panose="00000500000000000000" pitchFamily="2" charset="0"/>
                <a:cs typeface="Calibri"/>
              </a:rPr>
              <a:t>860-486-4700</a:t>
            </a:r>
          </a:p>
          <a:p>
            <a:pPr marL="800100" lvl="2" indent="-342900" defTabSz="457200">
              <a:lnSpc>
                <a:spcPct val="120000"/>
              </a:lnSpc>
              <a:spcBef>
                <a:spcPct val="20000"/>
              </a:spcBef>
              <a:spcAft>
                <a:spcPts val="600"/>
              </a:spcAft>
              <a:buFont typeface="Wingdings" panose="05000000000000000000" pitchFamily="2" charset="2"/>
              <a:buChar char="§"/>
            </a:pPr>
            <a:endParaRPr lang="en-US" sz="3600" dirty="0">
              <a:solidFill>
                <a:srgbClr val="132849"/>
              </a:solidFill>
              <a:latin typeface="Montserrat" panose="00000500000000000000" pitchFamily="2" charset="0"/>
              <a:cs typeface="Calibri"/>
            </a:endParaRPr>
          </a:p>
          <a:p>
            <a:pPr marL="0" indent="0" defTabSz="457200">
              <a:lnSpc>
                <a:spcPct val="120000"/>
              </a:lnSpc>
              <a:spcBef>
                <a:spcPct val="20000"/>
              </a:spcBef>
              <a:spcAft>
                <a:spcPts val="600"/>
              </a:spcAft>
              <a:buNone/>
            </a:pPr>
            <a:r>
              <a:rPr lang="en-US" sz="4000" dirty="0">
                <a:solidFill>
                  <a:srgbClr val="132849"/>
                </a:solidFill>
                <a:latin typeface="Montserrat" panose="00000500000000000000" pitchFamily="2" charset="0"/>
                <a:cs typeface="Calibri"/>
              </a:rPr>
              <a:t>Mental Health Crisis Line </a:t>
            </a:r>
          </a:p>
          <a:p>
            <a:pPr marL="800100" lvl="2" indent="-342900" defTabSz="457200">
              <a:lnSpc>
                <a:spcPct val="120000"/>
              </a:lnSpc>
              <a:spcBef>
                <a:spcPct val="20000"/>
              </a:spcBef>
              <a:spcAft>
                <a:spcPts val="600"/>
              </a:spcAft>
              <a:buFont typeface="Wingdings" panose="05000000000000000000" pitchFamily="2" charset="2"/>
              <a:buChar char="§"/>
            </a:pPr>
            <a:r>
              <a:rPr lang="en-US" sz="3600" b="1" dirty="0">
                <a:solidFill>
                  <a:srgbClr val="132849"/>
                </a:solidFill>
                <a:latin typeface="Montserrat" panose="00000500000000000000" pitchFamily="2" charset="0"/>
                <a:cs typeface="Calibri"/>
              </a:rPr>
              <a:t>860-486-4705</a:t>
            </a:r>
          </a:p>
          <a:p>
            <a:endParaRPr lang="en-US" dirty="0"/>
          </a:p>
        </p:txBody>
      </p:sp>
    </p:spTree>
    <p:extLst>
      <p:ext uri="{BB962C8B-B14F-4D97-AF65-F5344CB8AC3E}">
        <p14:creationId xmlns:p14="http://schemas.microsoft.com/office/powerpoint/2010/main" val="34392558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p:txBody>
          <a:bodyPr>
            <a:noAutofit/>
          </a:bodyPr>
          <a:lstStyle/>
          <a:p>
            <a:r>
              <a:rPr lang="en-US" sz="2800" b="1" dirty="0">
                <a:solidFill>
                  <a:schemeClr val="bg1"/>
                </a:solidFill>
                <a:latin typeface="Montserrat" panose="00000500000000000000" pitchFamily="2" charset="0"/>
                <a:cs typeface="Calibri"/>
              </a:rPr>
              <a:t>When to Go to Emergency Services </a:t>
            </a: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fontScale="85000" lnSpcReduction="20000"/>
          </a:bodyPr>
          <a:lstStyle/>
          <a:p>
            <a:pPr marL="342900" indent="-342900" defTabSz="457200">
              <a:lnSpc>
                <a:spcPct val="150000"/>
              </a:lnSpc>
              <a:spcBef>
                <a:spcPct val="20000"/>
              </a:spcBef>
              <a:spcAft>
                <a:spcPts val="600"/>
              </a:spcAft>
              <a:buFont typeface="Wingdings" panose="05000000000000000000" pitchFamily="2" charset="2"/>
              <a:buChar char="§"/>
            </a:pPr>
            <a:r>
              <a:rPr lang="en-US" sz="3500" dirty="0">
                <a:solidFill>
                  <a:srgbClr val="132849"/>
                </a:solidFill>
                <a:latin typeface="Montserrat" panose="00000500000000000000" pitchFamily="2" charset="0"/>
                <a:cs typeface="Calibri"/>
              </a:rPr>
              <a:t>Call </a:t>
            </a:r>
            <a:r>
              <a:rPr lang="en-US" sz="3500" b="1" dirty="0">
                <a:solidFill>
                  <a:srgbClr val="132849"/>
                </a:solidFill>
                <a:latin typeface="Montserrat" panose="00000500000000000000" pitchFamily="2" charset="0"/>
                <a:cs typeface="Calibri"/>
              </a:rPr>
              <a:t>911</a:t>
            </a:r>
            <a:r>
              <a:rPr lang="en-US" sz="3500" dirty="0">
                <a:solidFill>
                  <a:srgbClr val="132849"/>
                </a:solidFill>
                <a:latin typeface="Montserrat" panose="00000500000000000000" pitchFamily="2" charset="0"/>
                <a:cs typeface="Calibri"/>
              </a:rPr>
              <a:t> in case of an emergency </a:t>
            </a:r>
          </a:p>
          <a:p>
            <a:pPr marL="342900" indent="-342900" defTabSz="457200">
              <a:lnSpc>
                <a:spcPct val="150000"/>
              </a:lnSpc>
              <a:spcBef>
                <a:spcPct val="20000"/>
              </a:spcBef>
              <a:spcAft>
                <a:spcPts val="600"/>
              </a:spcAft>
              <a:buFont typeface="Wingdings" panose="05000000000000000000" pitchFamily="2" charset="2"/>
              <a:buChar char="§"/>
            </a:pPr>
            <a:r>
              <a:rPr lang="en-US" sz="3500" dirty="0">
                <a:solidFill>
                  <a:srgbClr val="132849"/>
                </a:solidFill>
                <a:latin typeface="Montserrat" panose="00000500000000000000" pitchFamily="2" charset="0"/>
                <a:cs typeface="Calibri"/>
              </a:rPr>
              <a:t>If you are not sure, call the </a:t>
            </a:r>
            <a:r>
              <a:rPr lang="en-US" sz="3500" b="1" dirty="0">
                <a:solidFill>
                  <a:srgbClr val="132849"/>
                </a:solidFill>
                <a:latin typeface="Montserrat" panose="00000500000000000000" pitchFamily="2" charset="0"/>
                <a:cs typeface="Calibri"/>
              </a:rPr>
              <a:t>Advice Nurse</a:t>
            </a:r>
          </a:p>
          <a:p>
            <a:pPr marL="800100" lvl="2" indent="-342900" defTabSz="457200">
              <a:lnSpc>
                <a:spcPct val="150000"/>
              </a:lnSpc>
              <a:spcBef>
                <a:spcPct val="20000"/>
              </a:spcBef>
              <a:spcAft>
                <a:spcPts val="600"/>
              </a:spcAft>
              <a:buFont typeface="Wingdings" panose="05000000000000000000" pitchFamily="2" charset="2"/>
              <a:buChar char="§"/>
            </a:pPr>
            <a:r>
              <a:rPr lang="en-US" sz="3100" dirty="0">
                <a:solidFill>
                  <a:srgbClr val="132849"/>
                </a:solidFill>
                <a:latin typeface="Montserrat" panose="00000500000000000000" pitchFamily="2" charset="0"/>
                <a:cs typeface="Calibri"/>
              </a:rPr>
              <a:t>A nurse is available 24 hours a day, 7 days a week to answer your questions </a:t>
            </a:r>
          </a:p>
          <a:p>
            <a:endParaRPr lang="en-US" dirty="0"/>
          </a:p>
        </p:txBody>
      </p:sp>
    </p:spTree>
    <p:extLst>
      <p:ext uri="{BB962C8B-B14F-4D97-AF65-F5344CB8AC3E}">
        <p14:creationId xmlns:p14="http://schemas.microsoft.com/office/powerpoint/2010/main" val="1265595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a:xfrm>
            <a:off x="457200" y="76523"/>
            <a:ext cx="7100455" cy="857250"/>
          </a:xfrm>
        </p:spPr>
        <p:txBody>
          <a:bodyPr>
            <a:noAutofit/>
          </a:bodyPr>
          <a:lstStyle/>
          <a:p>
            <a:r>
              <a:rPr lang="en-US" sz="2800" b="1" dirty="0">
                <a:solidFill>
                  <a:schemeClr val="bg1"/>
                </a:solidFill>
                <a:latin typeface="Montserrat" panose="00000500000000000000" pitchFamily="2" charset="0"/>
                <a:cs typeface="Calibri"/>
              </a:rPr>
              <a:t>Services Available Off-Campus, but </a:t>
            </a:r>
            <a:r>
              <a:rPr lang="en-US" sz="2800" b="1" u="sng" dirty="0">
                <a:solidFill>
                  <a:schemeClr val="bg1"/>
                </a:solidFill>
                <a:latin typeface="Montserrat" panose="00000500000000000000" pitchFamily="2" charset="0"/>
                <a:cs typeface="Calibri"/>
              </a:rPr>
              <a:t>Not</a:t>
            </a:r>
            <a:r>
              <a:rPr lang="en-US" sz="2800" b="1" dirty="0">
                <a:solidFill>
                  <a:schemeClr val="bg1"/>
                </a:solidFill>
                <a:latin typeface="Montserrat" panose="00000500000000000000" pitchFamily="2" charset="0"/>
                <a:cs typeface="Calibri"/>
              </a:rPr>
              <a:t> at Student Health and Wellness</a:t>
            </a: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fontScale="32500" lnSpcReduction="20000"/>
          </a:bodyPr>
          <a:lstStyle/>
          <a:p>
            <a:pPr marL="0" indent="0" defTabSz="457200">
              <a:lnSpc>
                <a:spcPct val="150000"/>
              </a:lnSpc>
              <a:spcBef>
                <a:spcPct val="20000"/>
              </a:spcBef>
              <a:spcAft>
                <a:spcPts val="600"/>
              </a:spcAft>
              <a:buNone/>
            </a:pPr>
            <a:r>
              <a:rPr lang="en-US" sz="3200" b="1" dirty="0">
                <a:solidFill>
                  <a:srgbClr val="132849"/>
                </a:solidFill>
                <a:latin typeface="Montserrat" panose="00000500000000000000" pitchFamily="2" charset="0"/>
                <a:cs typeface="Calibri"/>
              </a:rPr>
              <a:t>You will need something called a referral.</a:t>
            </a:r>
          </a:p>
          <a:p>
            <a:pPr marL="0" indent="0" defTabSz="457200">
              <a:lnSpc>
                <a:spcPct val="150000"/>
              </a:lnSpc>
              <a:spcBef>
                <a:spcPct val="20000"/>
              </a:spcBef>
              <a:spcAft>
                <a:spcPts val="600"/>
              </a:spcAft>
              <a:buNone/>
            </a:pPr>
            <a:endParaRPr lang="en-US" sz="3200" b="1" dirty="0">
              <a:solidFill>
                <a:srgbClr val="132849"/>
              </a:solidFill>
              <a:latin typeface="Montserrat" panose="00000500000000000000" pitchFamily="2" charset="0"/>
              <a:cs typeface="Calibri"/>
            </a:endParaRPr>
          </a:p>
          <a:p>
            <a:pPr marL="0" indent="0" defTabSz="457200">
              <a:lnSpc>
                <a:spcPct val="150000"/>
              </a:lnSpc>
              <a:spcBef>
                <a:spcPct val="20000"/>
              </a:spcBef>
              <a:spcAft>
                <a:spcPts val="600"/>
              </a:spcAft>
              <a:buNone/>
            </a:pPr>
            <a:r>
              <a:rPr lang="en-US" sz="3200" b="1" dirty="0">
                <a:solidFill>
                  <a:srgbClr val="132849"/>
                </a:solidFill>
                <a:latin typeface="Montserrat" panose="00000500000000000000" pitchFamily="2" charset="0"/>
                <a:cs typeface="Calibri"/>
              </a:rPr>
              <a:t>Dermatology</a:t>
            </a:r>
            <a:r>
              <a:rPr lang="en-US" sz="3200" dirty="0">
                <a:solidFill>
                  <a:srgbClr val="132849"/>
                </a:solidFill>
                <a:latin typeface="Montserrat" panose="00000500000000000000" pitchFamily="2" charset="0"/>
                <a:cs typeface="Calibri"/>
              </a:rPr>
              <a:t> – for skin care </a:t>
            </a:r>
          </a:p>
          <a:p>
            <a:pPr marL="800100" lvl="2" indent="-342900" defTabSz="457200">
              <a:lnSpc>
                <a:spcPct val="150000"/>
              </a:lnSpc>
              <a:spcBef>
                <a:spcPct val="20000"/>
              </a:spcBef>
              <a:spcAft>
                <a:spcPts val="600"/>
              </a:spcAft>
              <a:buFont typeface="Wingdings" panose="05000000000000000000" pitchFamily="2" charset="2"/>
              <a:buChar char="§"/>
            </a:pPr>
            <a:r>
              <a:rPr lang="en-US" sz="2800" dirty="0">
                <a:solidFill>
                  <a:srgbClr val="132849"/>
                </a:solidFill>
                <a:latin typeface="Montserrat" panose="00000500000000000000" pitchFamily="2" charset="0"/>
                <a:cs typeface="Calibri"/>
              </a:rPr>
              <a:t>i.e. acne </a:t>
            </a:r>
          </a:p>
          <a:p>
            <a:pPr marL="342900" indent="-342900" defTabSz="457200">
              <a:lnSpc>
                <a:spcPct val="150000"/>
              </a:lnSpc>
              <a:spcBef>
                <a:spcPct val="20000"/>
              </a:spcBef>
              <a:spcAft>
                <a:spcPts val="600"/>
              </a:spcAft>
              <a:buFont typeface="Wingdings" panose="05000000000000000000" pitchFamily="2" charset="2"/>
              <a:buChar char="§"/>
            </a:pPr>
            <a:r>
              <a:rPr lang="en-US" sz="3200" b="1" dirty="0">
                <a:solidFill>
                  <a:srgbClr val="132849"/>
                </a:solidFill>
                <a:latin typeface="Montserrat" panose="00000500000000000000" pitchFamily="2" charset="0"/>
                <a:cs typeface="Calibri"/>
              </a:rPr>
              <a:t>Orthopedic</a:t>
            </a:r>
            <a:r>
              <a:rPr lang="en-US" sz="3200" dirty="0">
                <a:solidFill>
                  <a:srgbClr val="132849"/>
                </a:solidFill>
                <a:latin typeface="Montserrat" panose="00000500000000000000" pitchFamily="2" charset="0"/>
                <a:cs typeface="Calibri"/>
              </a:rPr>
              <a:t> – for bones and joints </a:t>
            </a:r>
          </a:p>
          <a:p>
            <a:pPr marL="800100" lvl="2" indent="-342900" defTabSz="457200">
              <a:lnSpc>
                <a:spcPct val="150000"/>
              </a:lnSpc>
              <a:spcBef>
                <a:spcPct val="20000"/>
              </a:spcBef>
              <a:spcAft>
                <a:spcPts val="600"/>
              </a:spcAft>
              <a:buFont typeface="Wingdings" panose="05000000000000000000" pitchFamily="2" charset="2"/>
              <a:buChar char="§"/>
            </a:pPr>
            <a:r>
              <a:rPr lang="en-US" sz="2800" dirty="0">
                <a:solidFill>
                  <a:srgbClr val="132849"/>
                </a:solidFill>
                <a:latin typeface="Montserrat" panose="00000500000000000000" pitchFamily="2" charset="0"/>
                <a:cs typeface="Calibri"/>
              </a:rPr>
              <a:t>i.e. you hurt your ankle </a:t>
            </a:r>
          </a:p>
          <a:p>
            <a:pPr marL="342900" indent="-342900" defTabSz="457200">
              <a:lnSpc>
                <a:spcPct val="150000"/>
              </a:lnSpc>
              <a:spcBef>
                <a:spcPct val="20000"/>
              </a:spcBef>
              <a:spcAft>
                <a:spcPts val="600"/>
              </a:spcAft>
              <a:buFont typeface="Wingdings" panose="05000000000000000000" pitchFamily="2" charset="2"/>
              <a:buChar char="§"/>
            </a:pPr>
            <a:r>
              <a:rPr lang="en-US" sz="3200" b="1" dirty="0">
                <a:solidFill>
                  <a:srgbClr val="132849"/>
                </a:solidFill>
                <a:latin typeface="Montserrat" panose="00000500000000000000" pitchFamily="2" charset="0"/>
                <a:cs typeface="Calibri"/>
              </a:rPr>
              <a:t>Ophthalmology</a:t>
            </a:r>
            <a:r>
              <a:rPr lang="en-US" sz="3200" dirty="0">
                <a:solidFill>
                  <a:srgbClr val="132849"/>
                </a:solidFill>
                <a:latin typeface="Montserrat" panose="00000500000000000000" pitchFamily="2" charset="0"/>
                <a:cs typeface="Calibri"/>
              </a:rPr>
              <a:t> – eye doctor </a:t>
            </a:r>
          </a:p>
          <a:p>
            <a:pPr marL="800100" lvl="2" indent="-342900" defTabSz="457200">
              <a:lnSpc>
                <a:spcPct val="150000"/>
              </a:lnSpc>
              <a:spcBef>
                <a:spcPct val="20000"/>
              </a:spcBef>
              <a:spcAft>
                <a:spcPts val="600"/>
              </a:spcAft>
              <a:buFont typeface="Wingdings" panose="05000000000000000000" pitchFamily="2" charset="2"/>
              <a:buChar char="§"/>
            </a:pPr>
            <a:r>
              <a:rPr lang="en-US" sz="2800" dirty="0">
                <a:solidFill>
                  <a:srgbClr val="132849"/>
                </a:solidFill>
                <a:latin typeface="Montserrat" panose="00000500000000000000" pitchFamily="2" charset="0"/>
                <a:cs typeface="Calibri"/>
              </a:rPr>
              <a:t>i.e. you need glasses </a:t>
            </a:r>
          </a:p>
          <a:p>
            <a:pPr marL="342900" indent="-342900" defTabSz="457200">
              <a:lnSpc>
                <a:spcPct val="150000"/>
              </a:lnSpc>
              <a:spcBef>
                <a:spcPct val="20000"/>
              </a:spcBef>
              <a:spcAft>
                <a:spcPts val="600"/>
              </a:spcAft>
              <a:buFont typeface="Wingdings" panose="05000000000000000000" pitchFamily="2" charset="2"/>
              <a:buChar char="§"/>
            </a:pPr>
            <a:r>
              <a:rPr lang="en-US" sz="3200" dirty="0">
                <a:solidFill>
                  <a:srgbClr val="132849"/>
                </a:solidFill>
                <a:latin typeface="Montserrat" panose="00000500000000000000" pitchFamily="2" charset="0"/>
                <a:cs typeface="Calibri"/>
              </a:rPr>
              <a:t>Plus, many more. </a:t>
            </a:r>
            <a:r>
              <a:rPr lang="en-US" sz="3200" b="1" dirty="0">
                <a:solidFill>
                  <a:srgbClr val="132849"/>
                </a:solidFill>
                <a:latin typeface="Montserrat" panose="00000500000000000000" pitchFamily="2" charset="0"/>
                <a:cs typeface="Calibri"/>
              </a:rPr>
              <a:t>If you do not know what kind of doctor you need, you can always call the Advice Nurse</a:t>
            </a:r>
          </a:p>
        </p:txBody>
      </p:sp>
    </p:spTree>
    <p:extLst>
      <p:ext uri="{BB962C8B-B14F-4D97-AF65-F5344CB8AC3E}">
        <p14:creationId xmlns:p14="http://schemas.microsoft.com/office/powerpoint/2010/main" val="2407641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06CF1-10C5-479D-9345-F5B3B1029B71}"/>
              </a:ext>
            </a:extLst>
          </p:cNvPr>
          <p:cNvSpPr>
            <a:spLocks noGrp="1"/>
          </p:cNvSpPr>
          <p:nvPr>
            <p:ph type="title"/>
          </p:nvPr>
        </p:nvSpPr>
        <p:spPr>
          <a:xfrm>
            <a:off x="572411" y="1579636"/>
            <a:ext cx="6094123" cy="1022350"/>
          </a:xfrm>
        </p:spPr>
        <p:txBody>
          <a:bodyPr/>
          <a:lstStyle/>
          <a:p>
            <a:r>
              <a:rPr lang="en-US" sz="4800" dirty="0">
                <a:solidFill>
                  <a:srgbClr val="002868"/>
                </a:solidFill>
              </a:rPr>
              <a:t>Health Insurance</a:t>
            </a:r>
          </a:p>
        </p:txBody>
      </p:sp>
    </p:spTree>
    <p:extLst>
      <p:ext uri="{BB962C8B-B14F-4D97-AF65-F5344CB8AC3E}">
        <p14:creationId xmlns:p14="http://schemas.microsoft.com/office/powerpoint/2010/main" val="39574455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6523"/>
            <a:ext cx="5977218" cy="857250"/>
          </a:xfrm>
        </p:spPr>
        <p:txBody>
          <a:bodyPr>
            <a:noAutofit/>
          </a:bodyPr>
          <a:lstStyle/>
          <a:p>
            <a:r>
              <a:rPr lang="en-US" sz="2800" b="1" dirty="0">
                <a:solidFill>
                  <a:schemeClr val="bg1"/>
                </a:solidFill>
                <a:latin typeface="Montserrat" panose="00000500000000000000" pitchFamily="2" charset="0"/>
                <a:cs typeface="Calibri"/>
              </a:rPr>
              <a:t>How Healthcare is Different in the United States</a:t>
            </a:r>
            <a:endParaRPr lang="en-US" sz="2800" b="1" dirty="0">
              <a:solidFill>
                <a:schemeClr val="bg1"/>
              </a:solidFill>
              <a:latin typeface="Montserrat" panose="00000500000000000000" pitchFamily="2" charset="0"/>
            </a:endParaRPr>
          </a:p>
        </p:txBody>
      </p:sp>
      <p:sp>
        <p:nvSpPr>
          <p:cNvPr id="3" name="Content Placeholder 2"/>
          <p:cNvSpPr>
            <a:spLocks noGrp="1"/>
          </p:cNvSpPr>
          <p:nvPr>
            <p:ph idx="1"/>
          </p:nvPr>
        </p:nvSpPr>
        <p:spPr>
          <a:xfrm>
            <a:off x="457200" y="1232730"/>
            <a:ext cx="8229600" cy="3240732"/>
          </a:xfrm>
        </p:spPr>
        <p:txBody>
          <a:bodyPr>
            <a:normAutofit fontScale="85000" lnSpcReduction="20000"/>
          </a:bodyPr>
          <a:lstStyle/>
          <a:p>
            <a:pPr marL="342900" indent="-342900" defTabSz="457200">
              <a:lnSpc>
                <a:spcPct val="150000"/>
              </a:lnSpc>
              <a:spcBef>
                <a:spcPct val="20000"/>
              </a:spcBef>
              <a:buFont typeface="Wingdings" panose="05000000000000000000" pitchFamily="2" charset="2"/>
              <a:buChar char="§"/>
            </a:pPr>
            <a:r>
              <a:rPr lang="en-US" sz="1900" dirty="0">
                <a:solidFill>
                  <a:srgbClr val="132849"/>
                </a:solidFill>
                <a:latin typeface="Montserrat" panose="00000500000000000000" pitchFamily="2" charset="0"/>
                <a:cs typeface="Calibri"/>
              </a:rPr>
              <a:t>The United States does </a:t>
            </a:r>
            <a:r>
              <a:rPr lang="en-US" sz="1900" b="1" dirty="0">
                <a:solidFill>
                  <a:srgbClr val="132849"/>
                </a:solidFill>
                <a:latin typeface="Montserrat" panose="00000500000000000000" pitchFamily="2" charset="0"/>
                <a:cs typeface="Calibri"/>
              </a:rPr>
              <a:t>not</a:t>
            </a:r>
            <a:r>
              <a:rPr lang="en-US" sz="1900" dirty="0">
                <a:solidFill>
                  <a:srgbClr val="132849"/>
                </a:solidFill>
                <a:latin typeface="Montserrat" panose="00000500000000000000" pitchFamily="2" charset="0"/>
                <a:cs typeface="Calibri"/>
              </a:rPr>
              <a:t> have universal healthcare.</a:t>
            </a:r>
            <a:endParaRPr lang="en-US" sz="1900" dirty="0">
              <a:latin typeface="Montserrat" panose="00000500000000000000" pitchFamily="2" charset="0"/>
            </a:endParaRPr>
          </a:p>
          <a:p>
            <a:pPr marL="342900" indent="-342900" defTabSz="457200">
              <a:lnSpc>
                <a:spcPct val="150000"/>
              </a:lnSpc>
              <a:spcBef>
                <a:spcPct val="20000"/>
              </a:spcBef>
              <a:buFont typeface="Wingdings" panose="05000000000000000000" pitchFamily="2" charset="2"/>
              <a:buChar char="§"/>
            </a:pPr>
            <a:r>
              <a:rPr lang="en-US" sz="1900" dirty="0">
                <a:solidFill>
                  <a:srgbClr val="132849"/>
                </a:solidFill>
                <a:latin typeface="Montserrat" panose="00000500000000000000" pitchFamily="2" charset="0"/>
                <a:cs typeface="Calibri"/>
              </a:rPr>
              <a:t>All medical services have a </a:t>
            </a:r>
            <a:r>
              <a:rPr lang="en-US" sz="1900" b="1" dirty="0">
                <a:solidFill>
                  <a:srgbClr val="132849"/>
                </a:solidFill>
                <a:latin typeface="Montserrat" panose="00000500000000000000" pitchFamily="2" charset="0"/>
                <a:cs typeface="Calibri"/>
              </a:rPr>
              <a:t>cost.</a:t>
            </a:r>
          </a:p>
          <a:p>
            <a:pPr marL="342900" indent="-342900" defTabSz="457200">
              <a:lnSpc>
                <a:spcPct val="150000"/>
              </a:lnSpc>
              <a:spcBef>
                <a:spcPct val="20000"/>
              </a:spcBef>
              <a:buFont typeface="Wingdings" panose="05000000000000000000" pitchFamily="2" charset="2"/>
              <a:buChar char="§"/>
            </a:pPr>
            <a:r>
              <a:rPr lang="en-US" sz="1900" dirty="0">
                <a:solidFill>
                  <a:srgbClr val="132849"/>
                </a:solidFill>
                <a:latin typeface="Montserrat" panose="00000500000000000000" pitchFamily="2" charset="0"/>
                <a:cs typeface="Calibri"/>
              </a:rPr>
              <a:t>The cost of services depends on the insurance you have.</a:t>
            </a:r>
          </a:p>
          <a:p>
            <a:pPr marL="342900" indent="-342900" defTabSz="457200">
              <a:lnSpc>
                <a:spcPct val="150000"/>
              </a:lnSpc>
              <a:spcBef>
                <a:spcPct val="20000"/>
              </a:spcBef>
              <a:buFont typeface="Wingdings" panose="05000000000000000000" pitchFamily="2" charset="2"/>
              <a:buChar char="§"/>
            </a:pPr>
            <a:r>
              <a:rPr lang="en-US" sz="1900" dirty="0">
                <a:solidFill>
                  <a:srgbClr val="132849"/>
                </a:solidFill>
                <a:latin typeface="Montserrat" panose="00000500000000000000" pitchFamily="2" charset="0"/>
                <a:cs typeface="Calibri"/>
              </a:rPr>
              <a:t>With insurance, you may still need to pay a </a:t>
            </a:r>
            <a:r>
              <a:rPr lang="en-US" sz="1900" b="1" dirty="0">
                <a:solidFill>
                  <a:srgbClr val="132849"/>
                </a:solidFill>
                <a:latin typeface="Montserrat" panose="00000500000000000000" pitchFamily="2" charset="0"/>
                <a:cs typeface="Calibri"/>
              </a:rPr>
              <a:t>co-pay, co-insurance, or deductible</a:t>
            </a:r>
            <a:r>
              <a:rPr lang="en-US" sz="1900" dirty="0">
                <a:solidFill>
                  <a:srgbClr val="132849"/>
                </a:solidFill>
                <a:latin typeface="Montserrat" panose="00000500000000000000" pitchFamily="2" charset="0"/>
                <a:cs typeface="Calibri"/>
              </a:rPr>
              <a:t> for medical appointments or services</a:t>
            </a:r>
          </a:p>
          <a:p>
            <a:pPr marL="342900" lvl="1" indent="-342900" defTabSz="457200">
              <a:lnSpc>
                <a:spcPct val="150000"/>
              </a:lnSpc>
              <a:spcBef>
                <a:spcPct val="20000"/>
              </a:spcBef>
              <a:buFont typeface="Wingdings" panose="05000000000000000000" pitchFamily="2" charset="2"/>
              <a:buChar char="§"/>
            </a:pPr>
            <a:r>
              <a:rPr lang="en-US" sz="1900" b="1" dirty="0">
                <a:solidFill>
                  <a:srgbClr val="132849"/>
                </a:solidFill>
                <a:latin typeface="Montserrat" panose="00000500000000000000" pitchFamily="2" charset="0"/>
                <a:cs typeface="Calibri"/>
              </a:rPr>
              <a:t>What is a Co-Pay?</a:t>
            </a:r>
          </a:p>
          <a:p>
            <a:pPr marL="742950" lvl="2" indent="-342900">
              <a:lnSpc>
                <a:spcPct val="150000"/>
              </a:lnSpc>
              <a:buFont typeface="Wingdings" panose="05000000000000000000" pitchFamily="2" charset="2"/>
              <a:buChar char="§"/>
            </a:pPr>
            <a:r>
              <a:rPr lang="en-US" sz="1900" dirty="0">
                <a:solidFill>
                  <a:srgbClr val="132849"/>
                </a:solidFill>
                <a:latin typeface="Montserrat" panose="00000500000000000000" pitchFamily="2" charset="0"/>
                <a:cs typeface="Calibri"/>
              </a:rPr>
              <a:t>A fixed amount ($20, for example) you pay for a covered health care service.</a:t>
            </a:r>
          </a:p>
          <a:p>
            <a:pPr marL="342900" indent="-342900" defTabSz="457200">
              <a:lnSpc>
                <a:spcPct val="150000"/>
              </a:lnSpc>
              <a:spcBef>
                <a:spcPct val="20000"/>
              </a:spcBef>
              <a:buFont typeface="Wingdings" panose="05000000000000000000" pitchFamily="2" charset="2"/>
              <a:buChar char="§"/>
            </a:pPr>
            <a:r>
              <a:rPr lang="en-US" sz="1900" dirty="0">
                <a:solidFill>
                  <a:srgbClr val="132849"/>
                </a:solidFill>
                <a:latin typeface="Montserrat" panose="00000500000000000000" pitchFamily="2" charset="0"/>
                <a:cs typeface="Calibri"/>
              </a:rPr>
              <a:t>May need to see a general doctor before you can see a specialist </a:t>
            </a:r>
          </a:p>
          <a:p>
            <a:endParaRPr lang="en-US" dirty="0">
              <a:cs typeface="Arial"/>
            </a:endParaRPr>
          </a:p>
        </p:txBody>
      </p:sp>
    </p:spTree>
    <p:extLst>
      <p:ext uri="{BB962C8B-B14F-4D97-AF65-F5344CB8AC3E}">
        <p14:creationId xmlns:p14="http://schemas.microsoft.com/office/powerpoint/2010/main" val="3442434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p:txBody>
          <a:bodyPr>
            <a:normAutofit/>
          </a:bodyPr>
          <a:lstStyle/>
          <a:p>
            <a:r>
              <a:rPr lang="en-US" b="1" dirty="0">
                <a:solidFill>
                  <a:schemeClr val="bg1"/>
                </a:solidFill>
                <a:cs typeface="Calibri"/>
              </a:rPr>
              <a:t>Health Insurance</a:t>
            </a: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fontScale="92500"/>
          </a:bodyPr>
          <a:lstStyle/>
          <a:p>
            <a:pPr marL="342900" indent="-342900" defTabSz="457200">
              <a:lnSpc>
                <a:spcPct val="80000"/>
              </a:lnSpc>
              <a:spcBef>
                <a:spcPct val="20000"/>
              </a:spcBef>
              <a:spcAft>
                <a:spcPts val="600"/>
              </a:spcAft>
              <a:buFont typeface="Wingdings" panose="05000000000000000000" pitchFamily="2" charset="2"/>
              <a:buChar char="§"/>
            </a:pPr>
            <a:r>
              <a:rPr lang="en-US" sz="2400" b="1" dirty="0">
                <a:solidFill>
                  <a:srgbClr val="132849"/>
                </a:solidFill>
                <a:cs typeface="Calibri"/>
              </a:rPr>
              <a:t>It is University policy that all full-time students must have medical insurance coverage while at UConn</a:t>
            </a:r>
            <a:endParaRPr lang="en-US" sz="2400" b="1" dirty="0">
              <a:cs typeface="Calibri" panose="020F0502020204030204"/>
            </a:endParaRPr>
          </a:p>
          <a:p>
            <a:pPr marL="342900" indent="-342900" defTabSz="457200">
              <a:lnSpc>
                <a:spcPct val="80000"/>
              </a:lnSpc>
              <a:spcBef>
                <a:spcPct val="20000"/>
              </a:spcBef>
              <a:spcAft>
                <a:spcPts val="600"/>
              </a:spcAft>
              <a:buFont typeface="Wingdings" panose="05000000000000000000" pitchFamily="2" charset="2"/>
              <a:buChar char="§"/>
            </a:pPr>
            <a:r>
              <a:rPr lang="en-US" sz="2400" dirty="0">
                <a:solidFill>
                  <a:srgbClr val="132849"/>
                </a:solidFill>
                <a:cs typeface="Calibri"/>
              </a:rPr>
              <a:t>How much you pay for your plan can determine what is covered</a:t>
            </a:r>
          </a:p>
          <a:p>
            <a:pPr marL="342900" indent="-342900" defTabSz="457200">
              <a:lnSpc>
                <a:spcPct val="80000"/>
              </a:lnSpc>
              <a:spcBef>
                <a:spcPct val="20000"/>
              </a:spcBef>
              <a:spcAft>
                <a:spcPts val="600"/>
              </a:spcAft>
              <a:buFont typeface="Wingdings" panose="05000000000000000000" pitchFamily="2" charset="2"/>
              <a:buChar char="§"/>
            </a:pPr>
            <a:r>
              <a:rPr lang="en-US" sz="2400" dirty="0">
                <a:solidFill>
                  <a:srgbClr val="132849"/>
                </a:solidFill>
                <a:cs typeface="Calibri"/>
              </a:rPr>
              <a:t>Generally, plans with lower monthly payments have higher deductibles. Plans with higher monthly payments usually have lower deductibles. </a:t>
            </a:r>
          </a:p>
          <a:p>
            <a:pPr marL="342900" indent="-342900" defTabSz="457200">
              <a:lnSpc>
                <a:spcPct val="80000"/>
              </a:lnSpc>
              <a:spcBef>
                <a:spcPct val="20000"/>
              </a:spcBef>
              <a:spcAft>
                <a:spcPts val="600"/>
              </a:spcAft>
              <a:buFont typeface="Wingdings" panose="05000000000000000000" pitchFamily="2" charset="2"/>
              <a:buChar char="§"/>
            </a:pPr>
            <a:r>
              <a:rPr lang="en-US" sz="2400" dirty="0">
                <a:solidFill>
                  <a:srgbClr val="132849"/>
                </a:solidFill>
                <a:cs typeface="Calibri"/>
              </a:rPr>
              <a:t>Some low-cost plans do not cover preventative care like immunizations and physicals. They only cover you in an emergency.</a:t>
            </a:r>
          </a:p>
          <a:p>
            <a:endParaRPr lang="en-US" dirty="0"/>
          </a:p>
        </p:txBody>
      </p:sp>
    </p:spTree>
    <p:extLst>
      <p:ext uri="{BB962C8B-B14F-4D97-AF65-F5344CB8AC3E}">
        <p14:creationId xmlns:p14="http://schemas.microsoft.com/office/powerpoint/2010/main" val="1262707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p:txBody>
          <a:bodyPr>
            <a:normAutofit/>
          </a:bodyPr>
          <a:lstStyle/>
          <a:p>
            <a:r>
              <a:rPr lang="en-US" b="1" dirty="0">
                <a:solidFill>
                  <a:schemeClr val="bg1"/>
                </a:solidFill>
                <a:cs typeface="Calibri"/>
              </a:rPr>
              <a:t>Health Insurance</a:t>
            </a: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fontScale="92500" lnSpcReduction="20000"/>
          </a:bodyPr>
          <a:lstStyle/>
          <a:p>
            <a:pPr marL="342900" indent="-342900" defTabSz="457200">
              <a:lnSpc>
                <a:spcPct val="150000"/>
              </a:lnSpc>
              <a:spcBef>
                <a:spcPct val="20000"/>
              </a:spcBef>
              <a:spcAft>
                <a:spcPts val="600"/>
              </a:spcAft>
              <a:buFont typeface="Wingdings" panose="05000000000000000000" pitchFamily="2" charset="2"/>
              <a:buChar char="§"/>
            </a:pPr>
            <a:r>
              <a:rPr lang="en-US" sz="2100" dirty="0">
                <a:solidFill>
                  <a:srgbClr val="132849"/>
                </a:solidFill>
                <a:latin typeface="Montserrat" panose="00000500000000000000" pitchFamily="2" charset="0"/>
                <a:cs typeface="Calibri"/>
              </a:rPr>
              <a:t>Student Health Insurance Plan (SHIP)</a:t>
            </a:r>
            <a:endParaRPr lang="en-US" sz="2100" dirty="0">
              <a:latin typeface="Montserrat" panose="00000500000000000000" pitchFamily="2" charset="0"/>
            </a:endParaRPr>
          </a:p>
          <a:p>
            <a:pPr marL="800100" lvl="2" indent="-342900" defTabSz="457200">
              <a:lnSpc>
                <a:spcPct val="150000"/>
              </a:lnSpc>
              <a:spcBef>
                <a:spcPct val="20000"/>
              </a:spcBef>
              <a:spcAft>
                <a:spcPts val="600"/>
              </a:spcAft>
              <a:buFont typeface="Wingdings" panose="05000000000000000000" pitchFamily="2" charset="2"/>
              <a:buChar char="§"/>
            </a:pPr>
            <a:r>
              <a:rPr lang="en-US" sz="2100" dirty="0">
                <a:solidFill>
                  <a:srgbClr val="132849"/>
                </a:solidFill>
                <a:latin typeface="Montserrat" panose="00000500000000000000" pitchFamily="2" charset="0"/>
                <a:cs typeface="Calibri"/>
              </a:rPr>
              <a:t>Obtain an ID card through the “Wellfleet Cigna” Secure Member Portal Account</a:t>
            </a:r>
          </a:p>
          <a:p>
            <a:pPr marL="342900" indent="-342900" defTabSz="457200">
              <a:lnSpc>
                <a:spcPct val="150000"/>
              </a:lnSpc>
              <a:spcBef>
                <a:spcPct val="20000"/>
              </a:spcBef>
              <a:spcAft>
                <a:spcPts val="600"/>
              </a:spcAft>
              <a:buFont typeface="Wingdings" panose="05000000000000000000" pitchFamily="2" charset="2"/>
              <a:buChar char="§"/>
            </a:pPr>
            <a:r>
              <a:rPr lang="en-US" sz="2100" dirty="0">
                <a:solidFill>
                  <a:srgbClr val="132849"/>
                </a:solidFill>
                <a:latin typeface="Montserrat" panose="00000500000000000000" pitchFamily="2" charset="0"/>
                <a:cs typeface="Calibri"/>
              </a:rPr>
              <a:t>Plan you buy yourself (i.e. Medicaid, Access Health, Exchange Plan)</a:t>
            </a:r>
          </a:p>
          <a:p>
            <a:pPr marL="800100" lvl="2" indent="-342900" defTabSz="457200">
              <a:lnSpc>
                <a:spcPct val="150000"/>
              </a:lnSpc>
              <a:spcBef>
                <a:spcPct val="20000"/>
              </a:spcBef>
              <a:spcAft>
                <a:spcPts val="600"/>
              </a:spcAft>
              <a:buFont typeface="Wingdings" panose="05000000000000000000" pitchFamily="2" charset="2"/>
              <a:buChar char="§"/>
            </a:pPr>
            <a:r>
              <a:rPr lang="en-US" sz="2100" dirty="0">
                <a:solidFill>
                  <a:srgbClr val="132849"/>
                </a:solidFill>
                <a:latin typeface="Montserrat" panose="00000500000000000000" pitchFamily="2" charset="0"/>
                <a:cs typeface="Calibri"/>
              </a:rPr>
              <a:t>Plan carried by a parent or spouse</a:t>
            </a:r>
          </a:p>
          <a:p>
            <a:pPr marL="800100" lvl="2" indent="-342900" defTabSz="457200">
              <a:lnSpc>
                <a:spcPct val="150000"/>
              </a:lnSpc>
              <a:spcBef>
                <a:spcPct val="20000"/>
              </a:spcBef>
              <a:spcAft>
                <a:spcPts val="600"/>
              </a:spcAft>
              <a:buFont typeface="Wingdings" panose="05000000000000000000" pitchFamily="2" charset="2"/>
              <a:buChar char="§"/>
            </a:pPr>
            <a:r>
              <a:rPr lang="en-US" sz="2100" dirty="0">
                <a:solidFill>
                  <a:srgbClr val="132849"/>
                </a:solidFill>
                <a:latin typeface="Montserrat" panose="00000500000000000000" pitchFamily="2" charset="0"/>
                <a:cs typeface="Calibri"/>
              </a:rPr>
              <a:t>Plan provided by an employer</a:t>
            </a:r>
          </a:p>
          <a:p>
            <a:pPr marL="800100" lvl="2" indent="-342900" defTabSz="457200">
              <a:lnSpc>
                <a:spcPct val="150000"/>
              </a:lnSpc>
              <a:spcBef>
                <a:spcPct val="20000"/>
              </a:spcBef>
              <a:spcAft>
                <a:spcPts val="600"/>
              </a:spcAft>
              <a:buFont typeface="Wingdings" panose="05000000000000000000" pitchFamily="2" charset="2"/>
              <a:buChar char="§"/>
            </a:pPr>
            <a:endParaRPr lang="en-US" sz="2100" dirty="0">
              <a:solidFill>
                <a:srgbClr val="132849"/>
              </a:solidFill>
              <a:latin typeface="Montserrat" panose="00000500000000000000" pitchFamily="2" charset="0"/>
              <a:cs typeface="Calibri"/>
            </a:endParaRPr>
          </a:p>
          <a:p>
            <a:endParaRPr lang="en-US" dirty="0"/>
          </a:p>
        </p:txBody>
      </p:sp>
    </p:spTree>
    <p:extLst>
      <p:ext uri="{BB962C8B-B14F-4D97-AF65-F5344CB8AC3E}">
        <p14:creationId xmlns:p14="http://schemas.microsoft.com/office/powerpoint/2010/main" val="32609059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Montserrat" panose="00000500000000000000" pitchFamily="2" charset="0"/>
              </a:rPr>
              <a:t>Your Health &amp; Wellness Team</a:t>
            </a:r>
          </a:p>
        </p:txBody>
      </p:sp>
      <p:sp>
        <p:nvSpPr>
          <p:cNvPr id="4" name="Content Placeholder 3"/>
          <p:cNvSpPr>
            <a:spLocks noGrp="1"/>
          </p:cNvSpPr>
          <p:nvPr>
            <p:ph sz="half" idx="2"/>
          </p:nvPr>
        </p:nvSpPr>
        <p:spPr>
          <a:xfrm>
            <a:off x="457200" y="1484032"/>
            <a:ext cx="4040188" cy="2962275"/>
          </a:xfrm>
        </p:spPr>
        <p:txBody>
          <a:bodyPr/>
          <a:lstStyle/>
          <a:p>
            <a:pPr>
              <a:buFont typeface="Arial" panose="020B0604020202020204" pitchFamily="34" charset="0"/>
              <a:buChar char="•"/>
            </a:pPr>
            <a:r>
              <a:rPr lang="en-US" dirty="0">
                <a:solidFill>
                  <a:srgbClr val="132849"/>
                </a:solidFill>
                <a:latin typeface="Montserrat" panose="00000500000000000000" pitchFamily="2" charset="0"/>
                <a:cs typeface="Calibri"/>
              </a:rPr>
              <a:t>Physicians</a:t>
            </a:r>
          </a:p>
          <a:p>
            <a:pPr>
              <a:buFont typeface="Arial" panose="020B0604020202020204" pitchFamily="34" charset="0"/>
              <a:buChar char="•"/>
            </a:pPr>
            <a:r>
              <a:rPr lang="en-US" dirty="0">
                <a:solidFill>
                  <a:srgbClr val="132849"/>
                </a:solidFill>
                <a:latin typeface="Montserrat" panose="00000500000000000000" pitchFamily="2" charset="0"/>
                <a:cs typeface="Calibri"/>
              </a:rPr>
              <a:t>Nurse Practitioners</a:t>
            </a:r>
          </a:p>
          <a:p>
            <a:pPr>
              <a:buFont typeface="Arial" panose="020B0604020202020204" pitchFamily="34" charset="0"/>
              <a:buChar char="•"/>
            </a:pPr>
            <a:r>
              <a:rPr lang="en-US" dirty="0">
                <a:solidFill>
                  <a:srgbClr val="132849"/>
                </a:solidFill>
                <a:latin typeface="Montserrat" panose="00000500000000000000" pitchFamily="2" charset="0"/>
                <a:cs typeface="Calibri"/>
              </a:rPr>
              <a:t>Registered Nurses</a:t>
            </a:r>
          </a:p>
          <a:p>
            <a:pPr>
              <a:buFont typeface="Arial" panose="020B0604020202020204" pitchFamily="34" charset="0"/>
              <a:buChar char="•"/>
            </a:pPr>
            <a:r>
              <a:rPr lang="en-US" dirty="0">
                <a:solidFill>
                  <a:srgbClr val="132849"/>
                </a:solidFill>
                <a:latin typeface="Montserrat" panose="00000500000000000000" pitchFamily="2" charset="0"/>
                <a:cs typeface="Calibri"/>
              </a:rPr>
              <a:t>Registered Dietitians</a:t>
            </a:r>
          </a:p>
          <a:p>
            <a:pPr>
              <a:buFont typeface="Arial" panose="020B0604020202020204" pitchFamily="34" charset="0"/>
              <a:buChar char="•"/>
            </a:pPr>
            <a:r>
              <a:rPr lang="en-US" dirty="0">
                <a:solidFill>
                  <a:srgbClr val="132849"/>
                </a:solidFill>
                <a:latin typeface="Montserrat" panose="00000500000000000000" pitchFamily="2" charset="0"/>
                <a:cs typeface="Calibri"/>
              </a:rPr>
              <a:t>Pharmacists</a:t>
            </a:r>
          </a:p>
          <a:p>
            <a:pPr>
              <a:buFont typeface="Arial" panose="020B0604020202020204" pitchFamily="34" charset="0"/>
              <a:buChar char="•"/>
            </a:pPr>
            <a:r>
              <a:rPr lang="en-US" dirty="0">
                <a:solidFill>
                  <a:srgbClr val="132849"/>
                </a:solidFill>
                <a:latin typeface="Montserrat" panose="00000500000000000000" pitchFamily="2" charset="0"/>
                <a:cs typeface="Calibri"/>
              </a:rPr>
              <a:t>Phlebotomists</a:t>
            </a:r>
          </a:p>
          <a:p>
            <a:pPr>
              <a:buFont typeface="Arial" panose="020B0604020202020204" pitchFamily="34" charset="0"/>
              <a:buChar char="•"/>
            </a:pPr>
            <a:r>
              <a:rPr lang="en-US" dirty="0">
                <a:solidFill>
                  <a:srgbClr val="132849"/>
                </a:solidFill>
                <a:latin typeface="Montserrat" panose="00000500000000000000" pitchFamily="2" charset="0"/>
                <a:cs typeface="Calibri"/>
              </a:rPr>
              <a:t>Radiology Technicians</a:t>
            </a:r>
          </a:p>
        </p:txBody>
      </p:sp>
      <p:sp>
        <p:nvSpPr>
          <p:cNvPr id="6" name="Content Placeholder 5"/>
          <p:cNvSpPr>
            <a:spLocks noGrp="1"/>
          </p:cNvSpPr>
          <p:nvPr>
            <p:ph sz="quarter" idx="4"/>
          </p:nvPr>
        </p:nvSpPr>
        <p:spPr>
          <a:xfrm>
            <a:off x="4646614" y="1484031"/>
            <a:ext cx="4041775" cy="2962275"/>
          </a:xfrm>
        </p:spPr>
        <p:txBody>
          <a:bodyPr/>
          <a:lstStyle/>
          <a:p>
            <a:pPr>
              <a:buFont typeface="Arial" panose="020B0604020202020204" pitchFamily="34" charset="0"/>
              <a:buChar char="•"/>
            </a:pPr>
            <a:r>
              <a:rPr lang="en-US" dirty="0">
                <a:solidFill>
                  <a:srgbClr val="132849"/>
                </a:solidFill>
                <a:latin typeface="Montserrat" panose="00000500000000000000" pitchFamily="2" charset="0"/>
              </a:rPr>
              <a:t>Psychiatrists</a:t>
            </a:r>
            <a:endParaRPr lang="en-US" dirty="0">
              <a:solidFill>
                <a:srgbClr val="132849"/>
              </a:solidFill>
              <a:latin typeface="Montserrat" panose="00000500000000000000" pitchFamily="2" charset="0"/>
              <a:cs typeface="Calibri"/>
            </a:endParaRPr>
          </a:p>
          <a:p>
            <a:pPr>
              <a:buFont typeface="Arial" panose="020B0604020202020204" pitchFamily="34" charset="0"/>
              <a:buChar char="•"/>
            </a:pPr>
            <a:r>
              <a:rPr lang="en-US" dirty="0">
                <a:solidFill>
                  <a:srgbClr val="132849"/>
                </a:solidFill>
                <a:latin typeface="Montserrat" panose="00000500000000000000" pitchFamily="2" charset="0"/>
              </a:rPr>
              <a:t>Psychiatric Nurse Practitioners</a:t>
            </a:r>
            <a:endParaRPr lang="en-US" dirty="0">
              <a:solidFill>
                <a:srgbClr val="132849"/>
              </a:solidFill>
              <a:latin typeface="Montserrat" panose="00000500000000000000" pitchFamily="2" charset="0"/>
              <a:cs typeface="Calibri"/>
            </a:endParaRPr>
          </a:p>
          <a:p>
            <a:pPr>
              <a:buFont typeface="Arial" panose="020B0604020202020204" pitchFamily="34" charset="0"/>
              <a:buChar char="•"/>
            </a:pPr>
            <a:r>
              <a:rPr lang="en-US" dirty="0">
                <a:solidFill>
                  <a:srgbClr val="132849"/>
                </a:solidFill>
                <a:latin typeface="Montserrat" panose="00000500000000000000" pitchFamily="2" charset="0"/>
              </a:rPr>
              <a:t>Psychologists</a:t>
            </a:r>
            <a:endParaRPr lang="en-US" dirty="0">
              <a:solidFill>
                <a:srgbClr val="132849"/>
              </a:solidFill>
              <a:latin typeface="Montserrat" panose="00000500000000000000" pitchFamily="2" charset="0"/>
              <a:cs typeface="Calibri"/>
            </a:endParaRPr>
          </a:p>
          <a:p>
            <a:pPr>
              <a:buFont typeface="Arial" panose="020B0604020202020204" pitchFamily="34" charset="0"/>
              <a:buChar char="•"/>
            </a:pPr>
            <a:r>
              <a:rPr lang="en-US" dirty="0">
                <a:solidFill>
                  <a:srgbClr val="132849"/>
                </a:solidFill>
                <a:latin typeface="Montserrat" panose="00000500000000000000" pitchFamily="2" charset="0"/>
              </a:rPr>
              <a:t>Marriage &amp; Family Therapists</a:t>
            </a:r>
          </a:p>
          <a:p>
            <a:pPr>
              <a:buFont typeface="Arial" panose="020B0604020202020204" pitchFamily="34" charset="0"/>
              <a:buChar char="•"/>
            </a:pPr>
            <a:r>
              <a:rPr lang="en-US" dirty="0">
                <a:solidFill>
                  <a:srgbClr val="132849"/>
                </a:solidFill>
                <a:latin typeface="Montserrat" panose="00000500000000000000" pitchFamily="2" charset="0"/>
              </a:rPr>
              <a:t>Clinical Social Workers</a:t>
            </a:r>
            <a:endParaRPr lang="en-US" dirty="0">
              <a:solidFill>
                <a:srgbClr val="132849"/>
              </a:solidFill>
              <a:latin typeface="Montserrat" panose="00000500000000000000" pitchFamily="2" charset="0"/>
              <a:cs typeface="Calibri"/>
            </a:endParaRPr>
          </a:p>
          <a:p>
            <a:pPr>
              <a:buFont typeface="Arial" panose="020B0604020202020204" pitchFamily="34" charset="0"/>
              <a:buChar char="•"/>
            </a:pPr>
            <a:r>
              <a:rPr lang="en-US" dirty="0">
                <a:solidFill>
                  <a:srgbClr val="132849"/>
                </a:solidFill>
                <a:latin typeface="Montserrat" panose="00000500000000000000" pitchFamily="2" charset="0"/>
                <a:cs typeface="Calibri"/>
              </a:rPr>
              <a:t>Health Promotion Specialists</a:t>
            </a:r>
          </a:p>
          <a:p>
            <a:pPr>
              <a:buFont typeface="Arial" panose="020B0604020202020204" pitchFamily="34" charset="0"/>
              <a:buChar char="•"/>
            </a:pPr>
            <a:r>
              <a:rPr lang="en-US" dirty="0">
                <a:solidFill>
                  <a:srgbClr val="132849"/>
                </a:solidFill>
                <a:latin typeface="Montserrat" panose="00000500000000000000" pitchFamily="2" charset="0"/>
                <a:cs typeface="Calibri"/>
              </a:rPr>
              <a:t>Health Educators</a:t>
            </a:r>
          </a:p>
          <a:p>
            <a:pPr>
              <a:buFont typeface="Arial" panose="020B0604020202020204" pitchFamily="34" charset="0"/>
              <a:buChar char="•"/>
            </a:pPr>
            <a:r>
              <a:rPr lang="en-US" dirty="0">
                <a:solidFill>
                  <a:srgbClr val="132849"/>
                </a:solidFill>
                <a:latin typeface="Montserrat" panose="00000500000000000000" pitchFamily="2" charset="0"/>
                <a:cs typeface="Calibri"/>
              </a:rPr>
              <a:t>Recovery Coach</a:t>
            </a:r>
          </a:p>
        </p:txBody>
      </p:sp>
    </p:spTree>
    <p:extLst>
      <p:ext uri="{BB962C8B-B14F-4D97-AF65-F5344CB8AC3E}">
        <p14:creationId xmlns:p14="http://schemas.microsoft.com/office/powerpoint/2010/main" val="3668023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75E3E32F-1311-4E86-8E9B-984AFF9CB520}"/>
              </a:ext>
            </a:extLst>
          </p:cNvPr>
          <p:cNvSpPr>
            <a:spLocks noGrp="1"/>
          </p:cNvSpPr>
          <p:nvPr>
            <p:ph type="title"/>
          </p:nvPr>
        </p:nvSpPr>
        <p:spPr>
          <a:xfrm>
            <a:off x="374073" y="113506"/>
            <a:ext cx="3300152" cy="788887"/>
          </a:xfrm>
        </p:spPr>
        <p:txBody>
          <a:bodyPr>
            <a:normAutofit/>
          </a:bodyPr>
          <a:lstStyle/>
          <a:p>
            <a:r>
              <a:rPr lang="en-US" dirty="0"/>
              <a:t>Student Health Insurance Plan (SHIP) </a:t>
            </a:r>
          </a:p>
        </p:txBody>
      </p:sp>
      <p:sp>
        <p:nvSpPr>
          <p:cNvPr id="9" name="Text Placeholder 8">
            <a:extLst>
              <a:ext uri="{FF2B5EF4-FFF2-40B4-BE49-F238E27FC236}">
                <a16:creationId xmlns:a16="http://schemas.microsoft.com/office/drawing/2014/main" id="{24814921-9223-4189-9E7D-762B7CA13AA6}"/>
              </a:ext>
            </a:extLst>
          </p:cNvPr>
          <p:cNvSpPr>
            <a:spLocks noGrp="1"/>
          </p:cNvSpPr>
          <p:nvPr>
            <p:ph type="body" sz="half" idx="2"/>
          </p:nvPr>
        </p:nvSpPr>
        <p:spPr>
          <a:xfrm>
            <a:off x="358420" y="1312589"/>
            <a:ext cx="3414584" cy="3517900"/>
          </a:xfrm>
        </p:spPr>
        <p:txBody>
          <a:bodyPr>
            <a:normAutofit/>
          </a:bodyPr>
          <a:lstStyle/>
          <a:p>
            <a:r>
              <a:rPr lang="en-US" sz="1800" dirty="0"/>
              <a:t>Students will be automatically enrolled in insurance in Fall 2022.</a:t>
            </a:r>
          </a:p>
          <a:p>
            <a:endParaRPr lang="en-US" sz="1800" dirty="0"/>
          </a:p>
          <a:p>
            <a:r>
              <a:rPr lang="en-US" sz="1800" dirty="0"/>
              <a:t>Check your Fall 2022 fee bill. If you were not billed, contact </a:t>
            </a:r>
            <a:r>
              <a:rPr lang="en-US" sz="1800" dirty="0">
                <a:hlinkClick r:id="rId2"/>
              </a:rPr>
              <a:t>shaw-businessoffice@uconn.edu</a:t>
            </a:r>
            <a:r>
              <a:rPr lang="en-US" sz="1800" dirty="0"/>
              <a:t> to be enrolled.</a:t>
            </a:r>
          </a:p>
        </p:txBody>
      </p:sp>
      <p:pic>
        <p:nvPicPr>
          <p:cNvPr id="10" name="Google Shape;217;p37">
            <a:extLst>
              <a:ext uri="{FF2B5EF4-FFF2-40B4-BE49-F238E27FC236}">
                <a16:creationId xmlns:a16="http://schemas.microsoft.com/office/drawing/2014/main" id="{F38E9CAD-3F65-4371-B049-1192417EB362}"/>
              </a:ext>
            </a:extLst>
          </p:cNvPr>
          <p:cNvPicPr preferRelativeResize="0">
            <a:picLocks noGrp="1"/>
          </p:cNvPicPr>
          <p:nvPr>
            <p:ph idx="1"/>
          </p:nvPr>
        </p:nvPicPr>
        <p:blipFill rotWithShape="1">
          <a:blip r:embed="rId3">
            <a:alphaModFix/>
          </a:blip>
          <a:srcRect r="-2493" b="30722"/>
          <a:stretch/>
        </p:blipFill>
        <p:spPr>
          <a:xfrm>
            <a:off x="3871783" y="0"/>
            <a:ext cx="5529911" cy="5143500"/>
          </a:xfrm>
          <a:prstGeom prst="rect">
            <a:avLst/>
          </a:prstGeom>
          <a:noFill/>
          <a:ln>
            <a:noFill/>
          </a:ln>
        </p:spPr>
      </p:pic>
    </p:spTree>
    <p:extLst>
      <p:ext uri="{BB962C8B-B14F-4D97-AF65-F5344CB8AC3E}">
        <p14:creationId xmlns:p14="http://schemas.microsoft.com/office/powerpoint/2010/main" val="2467964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2DF169-3A9E-4B12-9C58-CE22D3AFD31C}"/>
              </a:ext>
            </a:extLst>
          </p:cNvPr>
          <p:cNvSpPr>
            <a:spLocks noGrp="1"/>
          </p:cNvSpPr>
          <p:nvPr>
            <p:ph type="title"/>
          </p:nvPr>
        </p:nvSpPr>
        <p:spPr/>
        <p:txBody>
          <a:bodyPr>
            <a:normAutofit fontScale="90000"/>
          </a:bodyPr>
          <a:lstStyle/>
          <a:p>
            <a:r>
              <a:rPr lang="en-US" b="1" dirty="0">
                <a:solidFill>
                  <a:schemeClr val="bg1"/>
                </a:solidFill>
                <a:cs typeface="Calibri"/>
              </a:rPr>
              <a:t>Health Insurance for Families</a:t>
            </a:r>
          </a:p>
        </p:txBody>
      </p:sp>
      <p:sp>
        <p:nvSpPr>
          <p:cNvPr id="5" name="Content Placeholder 4">
            <a:extLst>
              <a:ext uri="{FF2B5EF4-FFF2-40B4-BE49-F238E27FC236}">
                <a16:creationId xmlns:a16="http://schemas.microsoft.com/office/drawing/2014/main" id="{5DE3DECB-1BCD-42BC-A545-7A60DAED0EC5}"/>
              </a:ext>
            </a:extLst>
          </p:cNvPr>
          <p:cNvSpPr>
            <a:spLocks noGrp="1"/>
          </p:cNvSpPr>
          <p:nvPr>
            <p:ph idx="1"/>
          </p:nvPr>
        </p:nvSpPr>
        <p:spPr/>
        <p:txBody>
          <a:bodyPr>
            <a:normAutofit/>
          </a:bodyPr>
          <a:lstStyle/>
          <a:p>
            <a:pPr marL="342900" indent="-342900" defTabSz="457200">
              <a:lnSpc>
                <a:spcPct val="80000"/>
              </a:lnSpc>
              <a:spcBef>
                <a:spcPct val="20000"/>
              </a:spcBef>
              <a:spcAft>
                <a:spcPts val="600"/>
              </a:spcAft>
              <a:buFont typeface="Wingdings" panose="05000000000000000000" pitchFamily="2" charset="2"/>
              <a:buChar char="§"/>
            </a:pPr>
            <a:r>
              <a:rPr lang="en-US" sz="2800" dirty="0">
                <a:solidFill>
                  <a:srgbClr val="132849"/>
                </a:solidFill>
                <a:cs typeface="Calibri"/>
              </a:rPr>
              <a:t>If you have family here with you at UConn that are </a:t>
            </a:r>
            <a:r>
              <a:rPr lang="en-US" sz="2800" b="1" dirty="0">
                <a:solidFill>
                  <a:srgbClr val="132849"/>
                </a:solidFill>
                <a:cs typeface="Calibri"/>
              </a:rPr>
              <a:t>not</a:t>
            </a:r>
            <a:r>
              <a:rPr lang="en-US" sz="2800" dirty="0">
                <a:solidFill>
                  <a:srgbClr val="132849"/>
                </a:solidFill>
                <a:cs typeface="Calibri"/>
              </a:rPr>
              <a:t> students, it is important they have insurance too.</a:t>
            </a:r>
          </a:p>
          <a:p>
            <a:pPr marL="0" indent="0" defTabSz="457200">
              <a:lnSpc>
                <a:spcPct val="80000"/>
              </a:lnSpc>
              <a:spcBef>
                <a:spcPct val="20000"/>
              </a:spcBef>
              <a:spcAft>
                <a:spcPts val="600"/>
              </a:spcAft>
              <a:buNone/>
            </a:pPr>
            <a:endParaRPr lang="en-US" sz="1200" dirty="0">
              <a:solidFill>
                <a:srgbClr val="132849"/>
              </a:solidFill>
              <a:cs typeface="Calibri"/>
            </a:endParaRPr>
          </a:p>
          <a:p>
            <a:pPr marL="342900" indent="-342900" defTabSz="457200">
              <a:lnSpc>
                <a:spcPct val="80000"/>
              </a:lnSpc>
              <a:spcBef>
                <a:spcPct val="20000"/>
              </a:spcBef>
              <a:spcAft>
                <a:spcPts val="600"/>
              </a:spcAft>
              <a:buFont typeface="Wingdings" panose="05000000000000000000" pitchFamily="2" charset="2"/>
              <a:buChar char="§"/>
            </a:pPr>
            <a:r>
              <a:rPr lang="en-US" sz="2800" dirty="0">
                <a:solidFill>
                  <a:srgbClr val="132849"/>
                </a:solidFill>
                <a:cs typeface="Calibri"/>
              </a:rPr>
              <a:t>Spouses or children can be enrolled in the Student Health Insurance Plan (SHIP)</a:t>
            </a:r>
            <a:endParaRPr lang="en-US" sz="2400" dirty="0">
              <a:solidFill>
                <a:srgbClr val="132849"/>
              </a:solidFill>
              <a:cs typeface="Calibri"/>
            </a:endParaRPr>
          </a:p>
          <a:p>
            <a:endParaRPr lang="en-US" dirty="0"/>
          </a:p>
        </p:txBody>
      </p:sp>
    </p:spTree>
    <p:extLst>
      <p:ext uri="{BB962C8B-B14F-4D97-AF65-F5344CB8AC3E}">
        <p14:creationId xmlns:p14="http://schemas.microsoft.com/office/powerpoint/2010/main" val="27246864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751F61B-702B-41BC-B7FC-7091AE0BB018}"/>
              </a:ext>
            </a:extLst>
          </p:cNvPr>
          <p:cNvSpPr>
            <a:spLocks noGrp="1"/>
          </p:cNvSpPr>
          <p:nvPr>
            <p:ph type="title"/>
          </p:nvPr>
        </p:nvSpPr>
        <p:spPr>
          <a:xfrm>
            <a:off x="459002" y="113506"/>
            <a:ext cx="7706497" cy="871537"/>
          </a:xfrm>
        </p:spPr>
        <p:txBody>
          <a:bodyPr anchor="b">
            <a:normAutofit/>
          </a:bodyPr>
          <a:lstStyle/>
          <a:p>
            <a:pPr>
              <a:lnSpc>
                <a:spcPct val="90000"/>
              </a:lnSpc>
            </a:pPr>
            <a:r>
              <a:rPr lang="en-US" sz="2400" dirty="0"/>
              <a:t>Health Insurance for New Graduate Assistants, Fellows, &amp; Interns</a:t>
            </a:r>
          </a:p>
        </p:txBody>
      </p:sp>
      <p:pic>
        <p:nvPicPr>
          <p:cNvPr id="7" name="Google Shape;224;p38">
            <a:extLst>
              <a:ext uri="{FF2B5EF4-FFF2-40B4-BE49-F238E27FC236}">
                <a16:creationId xmlns:a16="http://schemas.microsoft.com/office/drawing/2014/main" id="{274C543C-13CA-45B4-A763-97538C0DEE29}"/>
              </a:ext>
            </a:extLst>
          </p:cNvPr>
          <p:cNvPicPr preferRelativeResize="0"/>
          <p:nvPr/>
        </p:nvPicPr>
        <p:blipFill rotWithShape="1">
          <a:blip r:embed="rId2"/>
          <a:srcRect r="16081"/>
          <a:stretch/>
        </p:blipFill>
        <p:spPr>
          <a:xfrm>
            <a:off x="3552310" y="1519753"/>
            <a:ext cx="5111750" cy="2253777"/>
          </a:xfrm>
          <a:prstGeom prst="rect">
            <a:avLst/>
          </a:prstGeom>
          <a:noFill/>
          <a:ln>
            <a:noFill/>
          </a:ln>
        </p:spPr>
      </p:pic>
      <p:sp>
        <p:nvSpPr>
          <p:cNvPr id="6" name="Content Placeholder 5">
            <a:extLst>
              <a:ext uri="{FF2B5EF4-FFF2-40B4-BE49-F238E27FC236}">
                <a16:creationId xmlns:a16="http://schemas.microsoft.com/office/drawing/2014/main" id="{712859C0-526E-4C9C-AA97-CF8A85E26342}"/>
              </a:ext>
            </a:extLst>
          </p:cNvPr>
          <p:cNvSpPr>
            <a:spLocks noGrp="1"/>
          </p:cNvSpPr>
          <p:nvPr>
            <p:ph type="body" sz="half" idx="2"/>
          </p:nvPr>
        </p:nvSpPr>
        <p:spPr>
          <a:xfrm>
            <a:off x="299258" y="1254876"/>
            <a:ext cx="3008313" cy="3517900"/>
          </a:xfrm>
        </p:spPr>
        <p:txBody>
          <a:bodyPr>
            <a:normAutofit fontScale="92500" lnSpcReduction="10000"/>
          </a:bodyPr>
          <a:lstStyle/>
          <a:p>
            <a:pPr marL="0" indent="0">
              <a:buNone/>
            </a:pPr>
            <a:r>
              <a:rPr lang="en-US" b="1" dirty="0"/>
              <a:t>New Graduate Assistants:</a:t>
            </a:r>
          </a:p>
          <a:p>
            <a:endParaRPr lang="en-US" dirty="0"/>
          </a:p>
          <a:p>
            <a:r>
              <a:rPr lang="en-US" dirty="0"/>
              <a:t>You have </a:t>
            </a:r>
            <a:r>
              <a:rPr lang="en-US" b="1" dirty="0"/>
              <a:t>31 days </a:t>
            </a:r>
            <a:r>
              <a:rPr lang="en-US" dirty="0"/>
              <a:t>from your start date to enrolled in healthcare coverage through the Connecticut Partnership Plan. </a:t>
            </a:r>
          </a:p>
          <a:p>
            <a:endParaRPr lang="en-US" dirty="0"/>
          </a:p>
          <a:p>
            <a:r>
              <a:rPr lang="en-US" dirty="0"/>
              <a:t>Coverage is effective on September 1</a:t>
            </a:r>
            <a:r>
              <a:rPr lang="en-US" baseline="30000" dirty="0"/>
              <a:t>st</a:t>
            </a:r>
            <a:r>
              <a:rPr lang="en-US" dirty="0"/>
              <a:t>, 2022</a:t>
            </a:r>
          </a:p>
          <a:p>
            <a:pPr>
              <a:buFont typeface="Arial" panose="020B0604020202020204" pitchFamily="34" charset="0"/>
              <a:buChar char="•"/>
            </a:pPr>
            <a:endParaRPr lang="en-US" dirty="0"/>
          </a:p>
          <a:p>
            <a:r>
              <a:rPr lang="en-US" dirty="0"/>
              <a:t>Failure to enroll means waiting until August 2023. </a:t>
            </a:r>
          </a:p>
          <a:p>
            <a:endParaRPr lang="en-US" dirty="0"/>
          </a:p>
          <a:p>
            <a:r>
              <a:rPr lang="en-US" dirty="0"/>
              <a:t>If you have questions, please contact Human Resources at </a:t>
            </a:r>
            <a:r>
              <a:rPr lang="en-US" dirty="0">
                <a:hlinkClick r:id="rId3"/>
              </a:rPr>
              <a:t>benefits@uconn.edu</a:t>
            </a:r>
            <a:r>
              <a:rPr lang="en-US" dirty="0"/>
              <a:t> or call 860-486-3034.</a:t>
            </a:r>
          </a:p>
        </p:txBody>
      </p:sp>
      <p:sp>
        <p:nvSpPr>
          <p:cNvPr id="8" name="TextBox 7">
            <a:extLst>
              <a:ext uri="{FF2B5EF4-FFF2-40B4-BE49-F238E27FC236}">
                <a16:creationId xmlns:a16="http://schemas.microsoft.com/office/drawing/2014/main" id="{4E3B690C-305D-48CF-A775-0C7F86867A15}"/>
              </a:ext>
            </a:extLst>
          </p:cNvPr>
          <p:cNvSpPr txBox="1"/>
          <p:nvPr/>
        </p:nvSpPr>
        <p:spPr>
          <a:xfrm>
            <a:off x="3416086" y="4132560"/>
            <a:ext cx="5873578" cy="461665"/>
          </a:xfrm>
          <a:prstGeom prst="rect">
            <a:avLst/>
          </a:prstGeom>
          <a:noFill/>
        </p:spPr>
        <p:txBody>
          <a:bodyPr wrap="square" rtlCol="0">
            <a:spAutoFit/>
          </a:bodyPr>
          <a:lstStyle/>
          <a:p>
            <a:r>
              <a:rPr lang="en-US" sz="2400" b="1" dirty="0"/>
              <a:t>hr.uconn.edu/ga-health-insurance</a:t>
            </a:r>
          </a:p>
        </p:txBody>
      </p:sp>
    </p:spTree>
    <p:extLst>
      <p:ext uri="{BB962C8B-B14F-4D97-AF65-F5344CB8AC3E}">
        <p14:creationId xmlns:p14="http://schemas.microsoft.com/office/powerpoint/2010/main" val="2589370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06CF1-10C5-479D-9345-F5B3B1029B71}"/>
              </a:ext>
            </a:extLst>
          </p:cNvPr>
          <p:cNvSpPr>
            <a:spLocks noGrp="1"/>
          </p:cNvSpPr>
          <p:nvPr>
            <p:ph type="title"/>
          </p:nvPr>
        </p:nvSpPr>
        <p:spPr>
          <a:xfrm>
            <a:off x="572411" y="1579636"/>
            <a:ext cx="6094123" cy="1022350"/>
          </a:xfrm>
        </p:spPr>
        <p:txBody>
          <a:bodyPr/>
          <a:lstStyle/>
          <a:p>
            <a:r>
              <a:rPr lang="en-US" sz="4800" dirty="0">
                <a:solidFill>
                  <a:srgbClr val="002868"/>
                </a:solidFill>
              </a:rPr>
              <a:t>VACCINATION REQUIREMENTS</a:t>
            </a:r>
          </a:p>
        </p:txBody>
      </p:sp>
    </p:spTree>
    <p:extLst>
      <p:ext uri="{BB962C8B-B14F-4D97-AF65-F5344CB8AC3E}">
        <p14:creationId xmlns:p14="http://schemas.microsoft.com/office/powerpoint/2010/main" val="27870338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CCBB06-5DC7-4C62-B7E3-C8CAF8BEC43A}"/>
              </a:ext>
            </a:extLst>
          </p:cNvPr>
          <p:cNvSpPr>
            <a:spLocks noGrp="1"/>
          </p:cNvSpPr>
          <p:nvPr>
            <p:ph type="title"/>
          </p:nvPr>
        </p:nvSpPr>
        <p:spPr/>
        <p:txBody>
          <a:bodyPr>
            <a:noAutofit/>
          </a:bodyPr>
          <a:lstStyle/>
          <a:p>
            <a:r>
              <a:rPr lang="en-US" sz="2400" dirty="0"/>
              <a:t>Required Vaccinations (Immunizations)</a:t>
            </a:r>
          </a:p>
        </p:txBody>
      </p:sp>
      <p:sp>
        <p:nvSpPr>
          <p:cNvPr id="5" name="Content Placeholder 4">
            <a:extLst>
              <a:ext uri="{FF2B5EF4-FFF2-40B4-BE49-F238E27FC236}">
                <a16:creationId xmlns:a16="http://schemas.microsoft.com/office/drawing/2014/main" id="{755DC04A-F0F4-4AC5-9C05-EBE72756735B}"/>
              </a:ext>
            </a:extLst>
          </p:cNvPr>
          <p:cNvSpPr>
            <a:spLocks noGrp="1"/>
          </p:cNvSpPr>
          <p:nvPr>
            <p:ph idx="1"/>
          </p:nvPr>
        </p:nvSpPr>
        <p:spPr/>
        <p:txBody>
          <a:bodyPr>
            <a:normAutofit fontScale="77500" lnSpcReduction="20000"/>
          </a:bodyPr>
          <a:lstStyle/>
          <a:p>
            <a:pPr marL="106315" indent="0">
              <a:lnSpc>
                <a:spcPct val="120000"/>
              </a:lnSpc>
              <a:spcBef>
                <a:spcPts val="0"/>
              </a:spcBef>
              <a:buClr>
                <a:srgbClr val="4A86E8"/>
              </a:buClr>
              <a:buSzPts val="1926"/>
              <a:buNone/>
            </a:pPr>
            <a:r>
              <a:rPr lang="en-US" sz="1925" b="1" dirty="0"/>
              <a:t>Measles</a:t>
            </a:r>
            <a:r>
              <a:rPr lang="en-US" sz="1925" dirty="0"/>
              <a:t> (or MMR)</a:t>
            </a:r>
          </a:p>
          <a:p>
            <a:pPr marL="449215">
              <a:lnSpc>
                <a:spcPct val="120000"/>
              </a:lnSpc>
              <a:spcBef>
                <a:spcPts val="0"/>
              </a:spcBef>
              <a:buClr>
                <a:srgbClr val="4A86E8"/>
              </a:buClr>
              <a:buSzPts val="1926"/>
              <a:buFont typeface="Arial" panose="020B0604020202020204" pitchFamily="34" charset="0"/>
              <a:buChar char="•"/>
            </a:pPr>
            <a:r>
              <a:rPr lang="en-US" sz="1925" dirty="0"/>
              <a:t>Two vaccinations</a:t>
            </a:r>
          </a:p>
          <a:p>
            <a:pPr marL="449215">
              <a:lnSpc>
                <a:spcPct val="120000"/>
              </a:lnSpc>
              <a:spcBef>
                <a:spcPts val="0"/>
              </a:spcBef>
              <a:buClr>
                <a:srgbClr val="4A86E8"/>
              </a:buClr>
              <a:buSzPts val="1926"/>
              <a:buFont typeface="Arial" panose="020B0604020202020204" pitchFamily="34" charset="0"/>
              <a:buChar char="•"/>
            </a:pPr>
            <a:r>
              <a:rPr lang="en-US" sz="1925" dirty="0"/>
              <a:t>One after 1</a:t>
            </a:r>
            <a:r>
              <a:rPr lang="en-US" sz="1925" baseline="30000" dirty="0"/>
              <a:t>st</a:t>
            </a:r>
            <a:r>
              <a:rPr lang="en-US" sz="1925" dirty="0"/>
              <a:t> birthday, and one 28 days later </a:t>
            </a:r>
            <a:r>
              <a:rPr lang="en-US" sz="1925" b="1" dirty="0"/>
              <a:t>OR</a:t>
            </a:r>
            <a:r>
              <a:rPr lang="en-US" sz="1925" dirty="0"/>
              <a:t> documentation of positive measles titer (blood test)</a:t>
            </a:r>
          </a:p>
          <a:p>
            <a:pPr marL="457200" indent="-350885">
              <a:lnSpc>
                <a:spcPct val="120000"/>
              </a:lnSpc>
              <a:spcBef>
                <a:spcPts val="0"/>
              </a:spcBef>
              <a:buClr>
                <a:srgbClr val="4A86E8"/>
              </a:buClr>
              <a:buSzPts val="1926"/>
            </a:pPr>
            <a:endParaRPr lang="en-US" sz="1925" b="1" dirty="0"/>
          </a:p>
          <a:p>
            <a:pPr marL="106315" indent="0">
              <a:lnSpc>
                <a:spcPct val="120000"/>
              </a:lnSpc>
              <a:spcBef>
                <a:spcPts val="0"/>
              </a:spcBef>
              <a:buClr>
                <a:srgbClr val="4A86E8"/>
              </a:buClr>
              <a:buSzPts val="1926"/>
              <a:buNone/>
            </a:pPr>
            <a:r>
              <a:rPr lang="en-US" sz="1925" b="1" dirty="0"/>
              <a:t>Varicella</a:t>
            </a:r>
            <a:r>
              <a:rPr lang="en-US" sz="1925" dirty="0"/>
              <a:t> (Chicken Pox) </a:t>
            </a:r>
          </a:p>
          <a:p>
            <a:pPr marL="449215">
              <a:lnSpc>
                <a:spcPct val="120000"/>
              </a:lnSpc>
              <a:spcBef>
                <a:spcPts val="0"/>
              </a:spcBef>
              <a:buClr>
                <a:srgbClr val="4A86E8"/>
              </a:buClr>
              <a:buSzPts val="1926"/>
              <a:buFont typeface="Arial" panose="020B0604020202020204" pitchFamily="34" charset="0"/>
              <a:buChar char="•"/>
            </a:pPr>
            <a:r>
              <a:rPr lang="en-US" sz="1925" dirty="0"/>
              <a:t>Two vaccinations</a:t>
            </a:r>
          </a:p>
          <a:p>
            <a:pPr marL="449215">
              <a:lnSpc>
                <a:spcPct val="120000"/>
              </a:lnSpc>
              <a:spcBef>
                <a:spcPts val="0"/>
              </a:spcBef>
              <a:buClr>
                <a:srgbClr val="4A86E8"/>
              </a:buClr>
              <a:buSzPts val="1926"/>
              <a:buFont typeface="Arial" panose="020B0604020202020204" pitchFamily="34" charset="0"/>
              <a:buChar char="•"/>
            </a:pPr>
            <a:r>
              <a:rPr lang="en-US" sz="1925" dirty="0"/>
              <a:t>One after 1</a:t>
            </a:r>
            <a:r>
              <a:rPr lang="en-US" sz="1925" baseline="30000" dirty="0"/>
              <a:t>st</a:t>
            </a:r>
            <a:r>
              <a:rPr lang="en-US" sz="1925" dirty="0"/>
              <a:t> birthday, and one 28 days later </a:t>
            </a:r>
            <a:r>
              <a:rPr lang="en-US" sz="1925" b="1" dirty="0"/>
              <a:t>OR</a:t>
            </a:r>
            <a:r>
              <a:rPr lang="en-US" sz="1925" dirty="0"/>
              <a:t> documentation of positive varicella titer (blood test)</a:t>
            </a:r>
          </a:p>
          <a:p>
            <a:pPr marL="106315" indent="0">
              <a:lnSpc>
                <a:spcPct val="120000"/>
              </a:lnSpc>
              <a:spcBef>
                <a:spcPts val="0"/>
              </a:spcBef>
              <a:buClr>
                <a:srgbClr val="4A86E8"/>
              </a:buClr>
              <a:buSzPts val="1926"/>
              <a:buNone/>
            </a:pPr>
            <a:endParaRPr lang="en-US" sz="1925" b="1" dirty="0"/>
          </a:p>
          <a:p>
            <a:pPr marL="106315" indent="0">
              <a:lnSpc>
                <a:spcPct val="120000"/>
              </a:lnSpc>
              <a:spcBef>
                <a:spcPts val="0"/>
              </a:spcBef>
              <a:buClr>
                <a:srgbClr val="4A86E8"/>
              </a:buClr>
              <a:buSzPts val="1926"/>
              <a:buNone/>
            </a:pPr>
            <a:r>
              <a:rPr lang="en-US" sz="1925" b="1" dirty="0"/>
              <a:t>Tuberculosis Screening</a:t>
            </a:r>
          </a:p>
          <a:p>
            <a:pPr marL="449215">
              <a:lnSpc>
                <a:spcPct val="120000"/>
              </a:lnSpc>
              <a:spcBef>
                <a:spcPts val="0"/>
              </a:spcBef>
              <a:buClr>
                <a:srgbClr val="4A86E8"/>
              </a:buClr>
              <a:buSzPts val="1926"/>
              <a:buFont typeface="Arial" panose="020B0604020202020204" pitchFamily="34" charset="0"/>
              <a:buChar char="•"/>
            </a:pPr>
            <a:r>
              <a:rPr lang="en-US" sz="1925" dirty="0"/>
              <a:t>Complete </a:t>
            </a:r>
            <a:r>
              <a:rPr lang="en-US" sz="1925" b="1" dirty="0"/>
              <a:t>“Tuberculosis (TB) Risk Assessment”</a:t>
            </a:r>
            <a:r>
              <a:rPr lang="en-US" sz="1925" dirty="0"/>
              <a:t> in Student Health Portal. </a:t>
            </a:r>
          </a:p>
          <a:p>
            <a:pPr marL="449215">
              <a:lnSpc>
                <a:spcPct val="120000"/>
              </a:lnSpc>
              <a:spcBef>
                <a:spcPts val="0"/>
              </a:spcBef>
              <a:buClr>
                <a:srgbClr val="4A86E8"/>
              </a:buClr>
              <a:buSzPts val="1926"/>
              <a:buFont typeface="Arial" panose="020B0604020202020204" pitchFamily="34" charset="0"/>
              <a:buChar char="•"/>
            </a:pPr>
            <a:r>
              <a:rPr lang="en-US" sz="1925" dirty="0"/>
              <a:t>If you answer “yes” to any question </a:t>
            </a:r>
            <a:r>
              <a:rPr lang="en-US" sz="1925" b="1" dirty="0"/>
              <a:t>you will need a TB test. </a:t>
            </a:r>
          </a:p>
          <a:p>
            <a:pPr marL="449215">
              <a:lnSpc>
                <a:spcPct val="120000"/>
              </a:lnSpc>
              <a:spcBef>
                <a:spcPts val="0"/>
              </a:spcBef>
              <a:buClr>
                <a:srgbClr val="4A86E8"/>
              </a:buClr>
              <a:buSzPts val="1926"/>
              <a:buFont typeface="Arial" panose="020B0604020202020204" pitchFamily="34" charset="0"/>
              <a:buChar char="•"/>
            </a:pPr>
            <a:r>
              <a:rPr lang="en-US" sz="1925" dirty="0"/>
              <a:t>Tuberculosis testing must be done within 6 months of your matriculation date.</a:t>
            </a:r>
          </a:p>
          <a:p>
            <a:endParaRPr lang="en-US" dirty="0"/>
          </a:p>
        </p:txBody>
      </p:sp>
    </p:spTree>
    <p:extLst>
      <p:ext uri="{BB962C8B-B14F-4D97-AF65-F5344CB8AC3E}">
        <p14:creationId xmlns:p14="http://schemas.microsoft.com/office/powerpoint/2010/main" val="18605600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CCBB06-5DC7-4C62-B7E3-C8CAF8BEC43A}"/>
              </a:ext>
            </a:extLst>
          </p:cNvPr>
          <p:cNvSpPr>
            <a:spLocks noGrp="1"/>
          </p:cNvSpPr>
          <p:nvPr>
            <p:ph type="title"/>
          </p:nvPr>
        </p:nvSpPr>
        <p:spPr>
          <a:xfrm>
            <a:off x="457200" y="120650"/>
            <a:ext cx="7100455" cy="857250"/>
          </a:xfrm>
        </p:spPr>
        <p:txBody>
          <a:bodyPr anchor="ctr">
            <a:normAutofit/>
          </a:bodyPr>
          <a:lstStyle/>
          <a:p>
            <a:pPr>
              <a:lnSpc>
                <a:spcPct val="90000"/>
              </a:lnSpc>
            </a:pPr>
            <a:r>
              <a:rPr lang="en-US" sz="2500" dirty="0"/>
              <a:t>Do I Have To Schedule An Immunization Appointment?</a:t>
            </a:r>
          </a:p>
        </p:txBody>
      </p:sp>
      <p:sp>
        <p:nvSpPr>
          <p:cNvPr id="2" name="Text Placeholder 1">
            <a:extLst>
              <a:ext uri="{FF2B5EF4-FFF2-40B4-BE49-F238E27FC236}">
                <a16:creationId xmlns:a16="http://schemas.microsoft.com/office/drawing/2014/main" id="{60BDAFAC-EDD6-4AB6-ACFE-B618213A319F}"/>
              </a:ext>
            </a:extLst>
          </p:cNvPr>
          <p:cNvSpPr>
            <a:spLocks noGrp="1"/>
          </p:cNvSpPr>
          <p:nvPr>
            <p:ph type="body" idx="1"/>
          </p:nvPr>
        </p:nvSpPr>
        <p:spPr>
          <a:xfrm>
            <a:off x="374008" y="1411855"/>
            <a:ext cx="4197993" cy="481012"/>
          </a:xfrm>
        </p:spPr>
        <p:txBody>
          <a:bodyPr>
            <a:normAutofit fontScale="25000" lnSpcReduction="20000"/>
          </a:bodyPr>
          <a:lstStyle/>
          <a:p>
            <a:r>
              <a:rPr lang="en-US" sz="6400" dirty="0">
                <a:latin typeface="+mn-lt"/>
              </a:rPr>
              <a:t>If you are </a:t>
            </a:r>
            <a:r>
              <a:rPr lang="en-US" sz="6400" b="1" dirty="0">
                <a:latin typeface="+mn-lt"/>
              </a:rPr>
              <a:t>100% compliant</a:t>
            </a:r>
            <a:r>
              <a:rPr lang="en-US" sz="6400" dirty="0">
                <a:latin typeface="+mn-lt"/>
              </a:rPr>
              <a:t>, you do </a:t>
            </a:r>
            <a:r>
              <a:rPr lang="en-US" sz="6400" b="1" dirty="0">
                <a:latin typeface="+mn-lt"/>
              </a:rPr>
              <a:t>NOT</a:t>
            </a:r>
            <a:r>
              <a:rPr lang="en-US" sz="6400" dirty="0">
                <a:latin typeface="+mn-lt"/>
              </a:rPr>
              <a:t> need to schedule an immunization appointment.</a:t>
            </a:r>
          </a:p>
          <a:p>
            <a:endParaRPr lang="en-US" dirty="0"/>
          </a:p>
        </p:txBody>
      </p:sp>
      <p:sp>
        <p:nvSpPr>
          <p:cNvPr id="5" name="Content Placeholder 4">
            <a:extLst>
              <a:ext uri="{FF2B5EF4-FFF2-40B4-BE49-F238E27FC236}">
                <a16:creationId xmlns:a16="http://schemas.microsoft.com/office/drawing/2014/main" id="{755DC04A-F0F4-4AC5-9C05-EBE72756735B}"/>
              </a:ext>
            </a:extLst>
          </p:cNvPr>
          <p:cNvSpPr>
            <a:spLocks noGrp="1"/>
          </p:cNvSpPr>
          <p:nvPr>
            <p:ph sz="half" idx="2"/>
          </p:nvPr>
        </p:nvSpPr>
        <p:spPr>
          <a:xfrm>
            <a:off x="457200" y="1872456"/>
            <a:ext cx="4040188" cy="2721769"/>
          </a:xfrm>
        </p:spPr>
        <p:txBody>
          <a:bodyPr>
            <a:normAutofit/>
          </a:bodyPr>
          <a:lstStyle/>
          <a:p>
            <a:pPr marL="0" indent="0">
              <a:buNone/>
            </a:pPr>
            <a:endParaRPr lang="en-US" dirty="0"/>
          </a:p>
          <a:p>
            <a:pPr marL="0" indent="0">
              <a:buNone/>
            </a:pPr>
            <a:endParaRPr lang="en-US" dirty="0"/>
          </a:p>
          <a:p>
            <a:pPr marL="0" indent="0">
              <a:buNone/>
            </a:pPr>
            <a:endParaRPr lang="en-US" dirty="0"/>
          </a:p>
        </p:txBody>
      </p:sp>
      <p:sp>
        <p:nvSpPr>
          <p:cNvPr id="7" name="Text Placeholder 6">
            <a:extLst>
              <a:ext uri="{FF2B5EF4-FFF2-40B4-BE49-F238E27FC236}">
                <a16:creationId xmlns:a16="http://schemas.microsoft.com/office/drawing/2014/main" id="{5E8D22EC-EF20-4B42-80C4-12EDE78667D8}"/>
              </a:ext>
            </a:extLst>
          </p:cNvPr>
          <p:cNvSpPr>
            <a:spLocks noGrp="1"/>
          </p:cNvSpPr>
          <p:nvPr>
            <p:ph type="body" sz="quarter" idx="3"/>
          </p:nvPr>
        </p:nvSpPr>
        <p:spPr>
          <a:xfrm>
            <a:off x="4646614" y="1391444"/>
            <a:ext cx="4197993" cy="481012"/>
          </a:xfrm>
        </p:spPr>
        <p:txBody>
          <a:bodyPr>
            <a:normAutofit fontScale="25000" lnSpcReduction="20000"/>
          </a:bodyPr>
          <a:lstStyle/>
          <a:p>
            <a:r>
              <a:rPr lang="en-US" sz="6400" dirty="0">
                <a:latin typeface="+mn-lt"/>
              </a:rPr>
              <a:t>If you are </a:t>
            </a:r>
            <a:r>
              <a:rPr lang="en-US" sz="6400" b="1" dirty="0">
                <a:latin typeface="+mn-lt"/>
              </a:rPr>
              <a:t>NOT</a:t>
            </a:r>
            <a:r>
              <a:rPr lang="en-US" sz="6400" dirty="0">
                <a:latin typeface="+mn-lt"/>
              </a:rPr>
              <a:t> compliant, you </a:t>
            </a:r>
            <a:r>
              <a:rPr lang="en-US" sz="6400" b="1" dirty="0">
                <a:latin typeface="+mn-lt"/>
              </a:rPr>
              <a:t>DO</a:t>
            </a:r>
            <a:r>
              <a:rPr lang="en-US" sz="6400" dirty="0">
                <a:latin typeface="+mn-lt"/>
              </a:rPr>
              <a:t> need to schedule an immunization appointment!</a:t>
            </a:r>
          </a:p>
          <a:p>
            <a:endParaRPr lang="en-US" dirty="0"/>
          </a:p>
        </p:txBody>
      </p:sp>
      <p:pic>
        <p:nvPicPr>
          <p:cNvPr id="4" name="Google Shape;194;p34" descr="Graphical user interface, text, application, email&#10;&#10;Description automatically generated">
            <a:extLst>
              <a:ext uri="{FF2B5EF4-FFF2-40B4-BE49-F238E27FC236}">
                <a16:creationId xmlns:a16="http://schemas.microsoft.com/office/drawing/2014/main" id="{306CF9F5-BB16-4534-B5FE-417575B17885}"/>
              </a:ext>
            </a:extLst>
          </p:cNvPr>
          <p:cNvPicPr preferRelativeResize="0"/>
          <p:nvPr/>
        </p:nvPicPr>
        <p:blipFill rotWithShape="1">
          <a:blip r:embed="rId2"/>
          <a:srcRect b="4749"/>
          <a:stretch/>
        </p:blipFill>
        <p:spPr>
          <a:xfrm>
            <a:off x="246997" y="1892867"/>
            <a:ext cx="4040188" cy="3250633"/>
          </a:xfrm>
          <a:prstGeom prst="rect">
            <a:avLst/>
          </a:prstGeom>
          <a:noFill/>
          <a:ln>
            <a:noFill/>
          </a:ln>
        </p:spPr>
      </p:pic>
      <p:pic>
        <p:nvPicPr>
          <p:cNvPr id="9" name="Google Shape;200;p35">
            <a:extLst>
              <a:ext uri="{FF2B5EF4-FFF2-40B4-BE49-F238E27FC236}">
                <a16:creationId xmlns:a16="http://schemas.microsoft.com/office/drawing/2014/main" id="{EF86FAD4-24A0-4219-9926-957868B60D24}"/>
              </a:ext>
            </a:extLst>
          </p:cNvPr>
          <p:cNvPicPr preferRelativeResize="0"/>
          <p:nvPr/>
        </p:nvPicPr>
        <p:blipFill>
          <a:blip r:embed="rId3">
            <a:alphaModFix/>
          </a:blip>
          <a:stretch>
            <a:fillRect/>
          </a:stretch>
        </p:blipFill>
        <p:spPr>
          <a:xfrm>
            <a:off x="4804419" y="1892867"/>
            <a:ext cx="4040188" cy="3250633"/>
          </a:xfrm>
          <a:prstGeom prst="rect">
            <a:avLst/>
          </a:prstGeom>
          <a:noFill/>
          <a:ln>
            <a:noFill/>
          </a:ln>
        </p:spPr>
      </p:pic>
      <p:sp>
        <p:nvSpPr>
          <p:cNvPr id="10" name="Arrow: Right 9">
            <a:extLst>
              <a:ext uri="{FF2B5EF4-FFF2-40B4-BE49-F238E27FC236}">
                <a16:creationId xmlns:a16="http://schemas.microsoft.com/office/drawing/2014/main" id="{090B60FF-CABD-4A15-A708-3BAF9AB47936}"/>
              </a:ext>
            </a:extLst>
          </p:cNvPr>
          <p:cNvSpPr/>
          <p:nvPr/>
        </p:nvSpPr>
        <p:spPr>
          <a:xfrm rot="10800000">
            <a:off x="2074508" y="3042147"/>
            <a:ext cx="796992" cy="66501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Arrow: Right 10">
            <a:extLst>
              <a:ext uri="{FF2B5EF4-FFF2-40B4-BE49-F238E27FC236}">
                <a16:creationId xmlns:a16="http://schemas.microsoft.com/office/drawing/2014/main" id="{85B6E4B0-A0AD-4268-9612-52E823A81A55}"/>
              </a:ext>
            </a:extLst>
          </p:cNvPr>
          <p:cNvSpPr/>
          <p:nvPr/>
        </p:nvSpPr>
        <p:spPr>
          <a:xfrm rot="10800000">
            <a:off x="7069493" y="2950509"/>
            <a:ext cx="796992" cy="665018"/>
          </a:xfrm>
          <a:prstGeom prst="rightArrow">
            <a:avLst/>
          </a:prstGeom>
          <a:solidFill>
            <a:schemeClr val="tx2"/>
          </a:solidFill>
          <a:ln>
            <a:solidFill>
              <a:schemeClr val="tx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507787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anim calcmode="lin" valueType="num">
                                      <p:cBhvr additive="base">
                                        <p:cTn id="15" dur="500" fill="hold"/>
                                        <p:tgtEl>
                                          <p:spTgt spid="11"/>
                                        </p:tgtEl>
                                        <p:attrNameLst>
                                          <p:attrName>ppt_x</p:attrName>
                                        </p:attrNameLst>
                                      </p:cBhvr>
                                      <p:tavLst>
                                        <p:tav tm="0">
                                          <p:val>
                                            <p:strVal val="#ppt_x"/>
                                          </p:val>
                                        </p:tav>
                                        <p:tav tm="100000">
                                          <p:val>
                                            <p:strVal val="#ppt_x"/>
                                          </p:val>
                                        </p:tav>
                                      </p:tavLst>
                                    </p:anim>
                                    <p:anim calcmode="lin" valueType="num">
                                      <p:cBhvr additive="base">
                                        <p:cTn id="1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P spid="1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1AF88DA-1C16-409A-913A-8589B93DF3C8}"/>
              </a:ext>
            </a:extLst>
          </p:cNvPr>
          <p:cNvSpPr>
            <a:spLocks noGrp="1"/>
          </p:cNvSpPr>
          <p:nvPr>
            <p:ph type="title"/>
          </p:nvPr>
        </p:nvSpPr>
        <p:spPr>
          <a:xfrm>
            <a:off x="457200" y="76523"/>
            <a:ext cx="8221287" cy="857250"/>
          </a:xfrm>
        </p:spPr>
        <p:txBody>
          <a:bodyPr>
            <a:normAutofit/>
          </a:bodyPr>
          <a:lstStyle/>
          <a:p>
            <a:r>
              <a:rPr lang="en-US" sz="2400" dirty="0"/>
              <a:t>Submitting Your Health Requirements</a:t>
            </a:r>
          </a:p>
        </p:txBody>
      </p:sp>
      <p:graphicFrame>
        <p:nvGraphicFramePr>
          <p:cNvPr id="6" name="Diagram 5">
            <a:extLst>
              <a:ext uri="{FF2B5EF4-FFF2-40B4-BE49-F238E27FC236}">
                <a16:creationId xmlns:a16="http://schemas.microsoft.com/office/drawing/2014/main" id="{C859A91E-1DE8-4799-B738-EC1D8948DF00}"/>
              </a:ext>
            </a:extLst>
          </p:cNvPr>
          <p:cNvGraphicFramePr/>
          <p:nvPr/>
        </p:nvGraphicFramePr>
        <p:xfrm>
          <a:off x="667265" y="1416907"/>
          <a:ext cx="8155458" cy="293267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extBox 1">
            <a:extLst>
              <a:ext uri="{FF2B5EF4-FFF2-40B4-BE49-F238E27FC236}">
                <a16:creationId xmlns:a16="http://schemas.microsoft.com/office/drawing/2014/main" id="{EDA5583D-A141-4CAF-97ED-6AF94CADC19D}"/>
              </a:ext>
            </a:extLst>
          </p:cNvPr>
          <p:cNvSpPr txBox="1"/>
          <p:nvPr/>
        </p:nvSpPr>
        <p:spPr>
          <a:xfrm>
            <a:off x="3138617" y="3954162"/>
            <a:ext cx="3056238" cy="584775"/>
          </a:xfrm>
          <a:prstGeom prst="rect">
            <a:avLst/>
          </a:prstGeom>
          <a:noFill/>
        </p:spPr>
        <p:txBody>
          <a:bodyPr wrap="square" rtlCol="0">
            <a:spAutoFit/>
          </a:bodyPr>
          <a:lstStyle/>
          <a:p>
            <a:r>
              <a:rPr lang="en-US" sz="3200" b="1" dirty="0">
                <a:solidFill>
                  <a:srgbClr val="FF0000"/>
                </a:solidFill>
                <a:latin typeface="+mj-lt"/>
              </a:rPr>
              <a:t>DUE JULY 1</a:t>
            </a:r>
            <a:r>
              <a:rPr lang="en-US" sz="3200" b="1" baseline="30000" dirty="0">
                <a:solidFill>
                  <a:srgbClr val="FF0000"/>
                </a:solidFill>
                <a:latin typeface="+mj-lt"/>
              </a:rPr>
              <a:t>st</a:t>
            </a:r>
            <a:endParaRPr lang="en-US" sz="3200" b="1" dirty="0">
              <a:solidFill>
                <a:srgbClr val="FF0000"/>
              </a:solidFill>
              <a:latin typeface="+mj-lt"/>
            </a:endParaRPr>
          </a:p>
        </p:txBody>
      </p:sp>
    </p:spTree>
    <p:extLst>
      <p:ext uri="{BB962C8B-B14F-4D97-AF65-F5344CB8AC3E}">
        <p14:creationId xmlns:p14="http://schemas.microsoft.com/office/powerpoint/2010/main" val="27612499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06CF1-10C5-479D-9345-F5B3B1029B71}"/>
              </a:ext>
            </a:extLst>
          </p:cNvPr>
          <p:cNvSpPr>
            <a:spLocks noGrp="1"/>
          </p:cNvSpPr>
          <p:nvPr>
            <p:ph type="title"/>
          </p:nvPr>
        </p:nvSpPr>
        <p:spPr>
          <a:xfrm>
            <a:off x="572411" y="1579636"/>
            <a:ext cx="6094123" cy="1022350"/>
          </a:xfrm>
        </p:spPr>
        <p:txBody>
          <a:bodyPr/>
          <a:lstStyle/>
          <a:p>
            <a:r>
              <a:rPr lang="en-US" sz="4800" dirty="0" err="1">
                <a:solidFill>
                  <a:srgbClr val="002868"/>
                </a:solidFill>
              </a:rPr>
              <a:t>AlcoholEDU</a:t>
            </a:r>
            <a:endParaRPr lang="en-US" sz="4800" dirty="0">
              <a:solidFill>
                <a:srgbClr val="002868"/>
              </a:solidFill>
            </a:endParaRPr>
          </a:p>
        </p:txBody>
      </p:sp>
    </p:spTree>
    <p:extLst>
      <p:ext uri="{BB962C8B-B14F-4D97-AF65-F5344CB8AC3E}">
        <p14:creationId xmlns:p14="http://schemas.microsoft.com/office/powerpoint/2010/main" val="1995505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5B3F70E-46B6-48E3-8596-E09FD8EA0255}"/>
              </a:ext>
            </a:extLst>
          </p:cNvPr>
          <p:cNvSpPr>
            <a:spLocks noGrp="1"/>
          </p:cNvSpPr>
          <p:nvPr>
            <p:ph type="title"/>
          </p:nvPr>
        </p:nvSpPr>
        <p:spPr/>
        <p:txBody>
          <a:bodyPr/>
          <a:lstStyle/>
          <a:p>
            <a:r>
              <a:rPr lang="en-US" dirty="0"/>
              <a:t>AlcoholEdu</a:t>
            </a:r>
          </a:p>
        </p:txBody>
      </p:sp>
      <p:sp>
        <p:nvSpPr>
          <p:cNvPr id="5" name="Content Placeholder 4">
            <a:extLst>
              <a:ext uri="{FF2B5EF4-FFF2-40B4-BE49-F238E27FC236}">
                <a16:creationId xmlns:a16="http://schemas.microsoft.com/office/drawing/2014/main" id="{5723FAE3-ABB1-4344-A476-3DE069D34164}"/>
              </a:ext>
            </a:extLst>
          </p:cNvPr>
          <p:cNvSpPr>
            <a:spLocks noGrp="1"/>
          </p:cNvSpPr>
          <p:nvPr>
            <p:ph idx="1"/>
          </p:nvPr>
        </p:nvSpPr>
        <p:spPr/>
        <p:txBody>
          <a:bodyPr>
            <a:normAutofit/>
          </a:bodyPr>
          <a:lstStyle/>
          <a:p>
            <a:pPr marL="0" indent="0">
              <a:buNone/>
            </a:pPr>
            <a:r>
              <a:rPr lang="en-US" b="1" dirty="0"/>
              <a:t>August 3</a:t>
            </a:r>
            <a:r>
              <a:rPr lang="en-US" b="1" baseline="30000" dirty="0"/>
              <a:t>rd</a:t>
            </a:r>
            <a:r>
              <a:rPr lang="en-US" dirty="0"/>
              <a:t>: Receive email with instructions to access AlcoholEdu</a:t>
            </a:r>
          </a:p>
          <a:p>
            <a:pPr marL="0" indent="0">
              <a:buNone/>
            </a:pPr>
            <a:endParaRPr lang="en-US" b="1" dirty="0"/>
          </a:p>
          <a:p>
            <a:pPr marL="0" indent="0">
              <a:buNone/>
            </a:pPr>
            <a:r>
              <a:rPr lang="en-US" b="1" dirty="0"/>
              <a:t>August 8</a:t>
            </a:r>
            <a:r>
              <a:rPr lang="en-US" b="1" baseline="30000" dirty="0"/>
              <a:t>th</a:t>
            </a:r>
            <a:r>
              <a:rPr lang="en-US" b="1" dirty="0"/>
              <a:t>: </a:t>
            </a:r>
            <a:r>
              <a:rPr lang="en-US" dirty="0"/>
              <a:t>Part 1 Opens</a:t>
            </a:r>
          </a:p>
          <a:p>
            <a:pPr marL="0" indent="0">
              <a:buNone/>
            </a:pPr>
            <a:endParaRPr lang="en-US" b="1" dirty="0"/>
          </a:p>
          <a:p>
            <a:pPr marL="0" indent="0">
              <a:buNone/>
            </a:pPr>
            <a:r>
              <a:rPr lang="en-US" b="1" dirty="0"/>
              <a:t>August 24</a:t>
            </a:r>
            <a:r>
              <a:rPr lang="en-US" b="1" baseline="30000" dirty="0"/>
              <a:t>th</a:t>
            </a:r>
            <a:r>
              <a:rPr lang="en-US" b="1" dirty="0"/>
              <a:t>: </a:t>
            </a:r>
            <a:r>
              <a:rPr lang="en-US" dirty="0"/>
              <a:t>Part 1 Due</a:t>
            </a:r>
          </a:p>
          <a:p>
            <a:pPr marL="0" indent="0">
              <a:buNone/>
            </a:pPr>
            <a:endParaRPr lang="en-US" dirty="0"/>
          </a:p>
          <a:p>
            <a:pPr marL="0" indent="0">
              <a:buNone/>
            </a:pPr>
            <a:r>
              <a:rPr lang="en-US" b="1" dirty="0"/>
              <a:t>45 Days After Completing </a:t>
            </a:r>
            <a:r>
              <a:rPr lang="en-US" b="1"/>
              <a:t>Part 1: </a:t>
            </a:r>
            <a:r>
              <a:rPr lang="en-US" dirty="0"/>
              <a:t>Part 2 Opens</a:t>
            </a:r>
          </a:p>
          <a:p>
            <a:pPr marL="0" indent="0">
              <a:buNone/>
            </a:pPr>
            <a:endParaRPr lang="en-US" b="1" dirty="0"/>
          </a:p>
          <a:p>
            <a:pPr marL="0" indent="0">
              <a:buNone/>
            </a:pPr>
            <a:r>
              <a:rPr lang="en-US" b="1" dirty="0"/>
              <a:t>October 26</a:t>
            </a:r>
            <a:r>
              <a:rPr lang="en-US" b="1" baseline="30000" dirty="0"/>
              <a:t>th</a:t>
            </a:r>
            <a:r>
              <a:rPr lang="en-US" b="1" dirty="0"/>
              <a:t>: </a:t>
            </a:r>
            <a:r>
              <a:rPr lang="en-US" dirty="0"/>
              <a:t>Part 2 Due</a:t>
            </a:r>
          </a:p>
        </p:txBody>
      </p:sp>
    </p:spTree>
    <p:extLst>
      <p:ext uri="{BB962C8B-B14F-4D97-AF65-F5344CB8AC3E}">
        <p14:creationId xmlns:p14="http://schemas.microsoft.com/office/powerpoint/2010/main" val="1742884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06CF1-10C5-479D-9345-F5B3B1029B71}"/>
              </a:ext>
            </a:extLst>
          </p:cNvPr>
          <p:cNvSpPr>
            <a:spLocks noGrp="1"/>
          </p:cNvSpPr>
          <p:nvPr>
            <p:ph type="title"/>
          </p:nvPr>
        </p:nvSpPr>
        <p:spPr>
          <a:xfrm>
            <a:off x="572411" y="1579636"/>
            <a:ext cx="6094123" cy="1022350"/>
          </a:xfrm>
        </p:spPr>
        <p:txBody>
          <a:bodyPr/>
          <a:lstStyle/>
          <a:p>
            <a:r>
              <a:rPr lang="en-US" sz="4800" dirty="0">
                <a:solidFill>
                  <a:srgbClr val="002868"/>
                </a:solidFill>
              </a:rPr>
              <a:t>IMPORTANT DATES</a:t>
            </a:r>
          </a:p>
        </p:txBody>
      </p:sp>
    </p:spTree>
    <p:extLst>
      <p:ext uri="{BB962C8B-B14F-4D97-AF65-F5344CB8AC3E}">
        <p14:creationId xmlns:p14="http://schemas.microsoft.com/office/powerpoint/2010/main" val="25570578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3"/>
        <p:cNvGrpSpPr/>
        <p:nvPr/>
      </p:nvGrpSpPr>
      <p:grpSpPr>
        <a:xfrm>
          <a:off x="0" y="0"/>
          <a:ext cx="0" cy="0"/>
          <a:chOff x="0" y="0"/>
          <a:chExt cx="0" cy="0"/>
        </a:xfrm>
      </p:grpSpPr>
      <p:sp>
        <p:nvSpPr>
          <p:cNvPr id="214" name="Google Shape;214;p33"/>
          <p:cNvSpPr txBox="1">
            <a:spLocks noGrp="1"/>
          </p:cNvSpPr>
          <p:nvPr>
            <p:ph type="title"/>
          </p:nvPr>
        </p:nvSpPr>
        <p:spPr>
          <a:xfrm>
            <a:off x="628650" y="159544"/>
            <a:ext cx="7886700" cy="994172"/>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Clr>
                <a:srgbClr val="000E2F"/>
              </a:buClr>
              <a:buSzPts val="3300"/>
              <a:buFont typeface="Montserrat"/>
              <a:buNone/>
            </a:pPr>
            <a:r>
              <a:rPr lang="en" sz="3200" b="1" dirty="0">
                <a:solidFill>
                  <a:schemeClr val="bg1"/>
                </a:solidFill>
                <a:latin typeface="Montserrat"/>
                <a:ea typeface="Montserrat"/>
                <a:cs typeface="Montserrat"/>
                <a:sym typeface="Montserrat"/>
              </a:rPr>
              <a:t>Locations</a:t>
            </a:r>
            <a:endParaRPr sz="3200" b="1" dirty="0">
              <a:solidFill>
                <a:schemeClr val="bg1"/>
              </a:solidFill>
            </a:endParaRPr>
          </a:p>
        </p:txBody>
      </p:sp>
      <p:pic>
        <p:nvPicPr>
          <p:cNvPr id="215" name="Google Shape;215;p33" descr="A picture containing text, map&#10;&#10;Description generated with very high confidence"/>
          <p:cNvPicPr preferRelativeResize="0">
            <a:picLocks noGrp="1"/>
          </p:cNvPicPr>
          <p:nvPr>
            <p:ph type="body" idx="1"/>
          </p:nvPr>
        </p:nvPicPr>
        <p:blipFill rotWithShape="1">
          <a:blip r:embed="rId3">
            <a:alphaModFix/>
          </a:blip>
          <a:srcRect/>
          <a:stretch/>
        </p:blipFill>
        <p:spPr>
          <a:xfrm>
            <a:off x="771688" y="1366838"/>
            <a:ext cx="4339264" cy="3263504"/>
          </a:xfrm>
          <a:prstGeom prst="rect">
            <a:avLst/>
          </a:prstGeom>
          <a:noFill/>
          <a:ln>
            <a:noFill/>
          </a:ln>
        </p:spPr>
      </p:pic>
      <p:sp>
        <p:nvSpPr>
          <p:cNvPr id="216" name="Google Shape;216;p33"/>
          <p:cNvSpPr txBox="1">
            <a:spLocks noGrp="1"/>
          </p:cNvSpPr>
          <p:nvPr>
            <p:ph type="body" idx="4294967295"/>
          </p:nvPr>
        </p:nvSpPr>
        <p:spPr>
          <a:xfrm>
            <a:off x="5471160" y="1464469"/>
            <a:ext cx="3429000" cy="2671763"/>
          </a:xfrm>
          <a:prstGeom prst="rect">
            <a:avLst/>
          </a:prstGeom>
          <a:noFill/>
          <a:ln>
            <a:noFill/>
          </a:ln>
        </p:spPr>
        <p:txBody>
          <a:bodyPr spcFirstLastPara="1" wrap="square" lIns="68575" tIns="34275" rIns="68575" bIns="34275" anchor="t" anchorCtr="0">
            <a:noAutofit/>
          </a:bodyPr>
          <a:lstStyle/>
          <a:p>
            <a:pPr marL="0" lvl="0" indent="0" algn="l" rtl="0">
              <a:lnSpc>
                <a:spcPct val="90000"/>
              </a:lnSpc>
              <a:spcBef>
                <a:spcPts val="0"/>
              </a:spcBef>
              <a:spcAft>
                <a:spcPts val="0"/>
              </a:spcAft>
              <a:buNone/>
            </a:pPr>
            <a:r>
              <a:rPr lang="en" sz="1500" b="1">
                <a:solidFill>
                  <a:srgbClr val="E51D2E"/>
                </a:solidFill>
                <a:latin typeface="Montserrat"/>
                <a:ea typeface="Montserrat"/>
                <a:cs typeface="Montserrat"/>
                <a:sym typeface="Montserrat"/>
              </a:rPr>
              <a:t>Medical Care </a:t>
            </a:r>
            <a:r>
              <a:rPr lang="en" sz="1500">
                <a:solidFill>
                  <a:srgbClr val="E51D2E"/>
                </a:solidFill>
                <a:latin typeface="Montserrat"/>
                <a:ea typeface="Montserrat"/>
                <a:cs typeface="Montserrat"/>
                <a:sym typeface="Montserrat"/>
              </a:rPr>
              <a:t>and </a:t>
            </a:r>
            <a:r>
              <a:rPr lang="en" sz="1500" b="1">
                <a:solidFill>
                  <a:srgbClr val="E51D2E"/>
                </a:solidFill>
                <a:latin typeface="Montserrat"/>
                <a:ea typeface="Montserrat"/>
                <a:cs typeface="Montserrat"/>
                <a:sym typeface="Montserrat"/>
              </a:rPr>
              <a:t>Pharmacy </a:t>
            </a:r>
            <a:r>
              <a:rPr lang="en" sz="1500">
                <a:solidFill>
                  <a:srgbClr val="E51D2E"/>
                </a:solidFill>
                <a:latin typeface="Montserrat"/>
                <a:ea typeface="Montserrat"/>
                <a:cs typeface="Montserrat"/>
                <a:sym typeface="Montserrat"/>
              </a:rPr>
              <a:t> Hilda May Williams </a:t>
            </a:r>
            <a:endParaRPr sz="1500">
              <a:solidFill>
                <a:srgbClr val="E51D2E"/>
              </a:solidFill>
              <a:latin typeface="Montserrat"/>
              <a:ea typeface="Montserrat"/>
              <a:cs typeface="Montserrat"/>
              <a:sym typeface="Montserrat"/>
            </a:endParaRPr>
          </a:p>
          <a:p>
            <a:pPr marL="0" lvl="0" indent="0" algn="l" rtl="0">
              <a:lnSpc>
                <a:spcPct val="90000"/>
              </a:lnSpc>
              <a:spcBef>
                <a:spcPts val="0"/>
              </a:spcBef>
              <a:spcAft>
                <a:spcPts val="0"/>
              </a:spcAft>
              <a:buNone/>
            </a:pPr>
            <a:endParaRPr sz="1500">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r>
              <a:rPr lang="en" sz="1500" b="1">
                <a:solidFill>
                  <a:srgbClr val="E51D2E"/>
                </a:solidFill>
                <a:latin typeface="Montserrat"/>
                <a:ea typeface="Montserrat"/>
                <a:cs typeface="Montserrat"/>
                <a:sym typeface="Montserrat"/>
              </a:rPr>
              <a:t>Mental Health </a:t>
            </a:r>
            <a:endParaRPr sz="1500">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r>
              <a:rPr lang="en" sz="1500">
                <a:solidFill>
                  <a:srgbClr val="E51D2E"/>
                </a:solidFill>
                <a:latin typeface="Montserrat"/>
                <a:ea typeface="Montserrat"/>
                <a:cs typeface="Montserrat"/>
                <a:sym typeface="Montserrat"/>
              </a:rPr>
              <a:t>Arjona (4th floor)</a:t>
            </a:r>
            <a:endParaRPr sz="3100">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endParaRPr sz="1500" b="1">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r>
              <a:rPr lang="en" sz="1500" b="1">
                <a:solidFill>
                  <a:srgbClr val="E51D2E"/>
                </a:solidFill>
                <a:latin typeface="Montserrat"/>
                <a:ea typeface="Montserrat"/>
                <a:cs typeface="Montserrat"/>
                <a:sym typeface="Montserrat"/>
              </a:rPr>
              <a:t>Health Promotion </a:t>
            </a:r>
            <a:endParaRPr sz="1500">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r>
              <a:rPr lang="en" sz="1500">
                <a:solidFill>
                  <a:srgbClr val="E51D2E"/>
                </a:solidFill>
                <a:latin typeface="Montserrat"/>
                <a:ea typeface="Montserrat"/>
                <a:cs typeface="Montserrat"/>
                <a:sym typeface="Montserrat"/>
              </a:rPr>
              <a:t>Wilson Hall (1</a:t>
            </a:r>
            <a:r>
              <a:rPr lang="en" sz="1500" baseline="30000">
                <a:solidFill>
                  <a:srgbClr val="E51D2E"/>
                </a:solidFill>
                <a:latin typeface="Montserrat"/>
                <a:ea typeface="Montserrat"/>
                <a:cs typeface="Montserrat"/>
                <a:sym typeface="Montserrat"/>
              </a:rPr>
              <a:t>st</a:t>
            </a:r>
            <a:r>
              <a:rPr lang="en" sz="1500">
                <a:solidFill>
                  <a:srgbClr val="E51D2E"/>
                </a:solidFill>
                <a:latin typeface="Montserrat"/>
                <a:ea typeface="Montserrat"/>
                <a:cs typeface="Montserrat"/>
                <a:sym typeface="Montserrat"/>
              </a:rPr>
              <a:t> floor)</a:t>
            </a:r>
            <a:endParaRPr sz="1500">
              <a:solidFill>
                <a:srgbClr val="E51D2E"/>
              </a:solidFill>
              <a:latin typeface="Montserrat"/>
              <a:ea typeface="Montserrat"/>
              <a:cs typeface="Montserrat"/>
              <a:sym typeface="Montserrat"/>
            </a:endParaRPr>
          </a:p>
          <a:p>
            <a:pPr marL="0" lvl="0" indent="0" algn="l" rtl="0">
              <a:lnSpc>
                <a:spcPct val="90000"/>
              </a:lnSpc>
              <a:spcBef>
                <a:spcPts val="800"/>
              </a:spcBef>
              <a:spcAft>
                <a:spcPts val="0"/>
              </a:spcAft>
              <a:buNone/>
            </a:pPr>
            <a:r>
              <a:rPr lang="en" sz="1500">
                <a:solidFill>
                  <a:srgbClr val="E51D2E"/>
                </a:solidFill>
                <a:latin typeface="Montserrat"/>
                <a:ea typeface="Montserrat"/>
                <a:cs typeface="Montserrat"/>
                <a:sym typeface="Montserrat"/>
              </a:rPr>
              <a:t>Cordial Storrs</a:t>
            </a:r>
            <a:endParaRPr sz="1500">
              <a:solidFill>
                <a:srgbClr val="E51D2E"/>
              </a:solidFill>
              <a:latin typeface="Montserrat"/>
              <a:ea typeface="Montserrat"/>
              <a:cs typeface="Montserrat"/>
              <a:sym typeface="Montserrat"/>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DCCBB06-5DC7-4C62-B7E3-C8CAF8BEC43A}"/>
              </a:ext>
            </a:extLst>
          </p:cNvPr>
          <p:cNvSpPr>
            <a:spLocks noGrp="1"/>
          </p:cNvSpPr>
          <p:nvPr>
            <p:ph type="title"/>
          </p:nvPr>
        </p:nvSpPr>
        <p:spPr/>
        <p:txBody>
          <a:bodyPr/>
          <a:lstStyle/>
          <a:p>
            <a:r>
              <a:rPr lang="en-US" dirty="0"/>
              <a:t>Important Dates</a:t>
            </a:r>
          </a:p>
        </p:txBody>
      </p:sp>
      <p:sp>
        <p:nvSpPr>
          <p:cNvPr id="5" name="Content Placeholder 4">
            <a:extLst>
              <a:ext uri="{FF2B5EF4-FFF2-40B4-BE49-F238E27FC236}">
                <a16:creationId xmlns:a16="http://schemas.microsoft.com/office/drawing/2014/main" id="{755DC04A-F0F4-4AC5-9C05-EBE72756735B}"/>
              </a:ext>
            </a:extLst>
          </p:cNvPr>
          <p:cNvSpPr>
            <a:spLocks noGrp="1"/>
          </p:cNvSpPr>
          <p:nvPr>
            <p:ph idx="1"/>
          </p:nvPr>
        </p:nvSpPr>
        <p:spPr/>
        <p:txBody>
          <a:bodyPr>
            <a:normAutofit/>
          </a:bodyPr>
          <a:lstStyle/>
          <a:p>
            <a:pPr marL="0" indent="0" rtl="0" fontAlgn="base">
              <a:spcBef>
                <a:spcPts val="360"/>
              </a:spcBef>
              <a:spcAft>
                <a:spcPts val="0"/>
              </a:spcAft>
              <a:buNone/>
            </a:pPr>
            <a:endParaRPr lang="en-US" sz="2000" b="1" i="0" u="none" strike="noStrike" dirty="0">
              <a:solidFill>
                <a:srgbClr val="0F1938"/>
              </a:solidFill>
              <a:effectLst/>
              <a:latin typeface="Gotham" panose="02000504020000020004" pitchFamily="2" charset="0"/>
            </a:endParaRPr>
          </a:p>
          <a:p>
            <a:pPr rtl="0" fontAlgn="base">
              <a:spcBef>
                <a:spcPts val="360"/>
              </a:spcBef>
              <a:spcAft>
                <a:spcPts val="0"/>
              </a:spcAft>
              <a:buFont typeface="Arial" panose="020B0604020202020204" pitchFamily="34" charset="0"/>
              <a:buChar char="•"/>
            </a:pPr>
            <a:r>
              <a:rPr lang="en-US" sz="2000" b="1" i="0" u="none" strike="noStrike" dirty="0">
                <a:solidFill>
                  <a:srgbClr val="0F1938"/>
                </a:solidFill>
                <a:effectLst/>
                <a:latin typeface="Gotham" panose="02000504020000020004" pitchFamily="2" charset="0"/>
              </a:rPr>
              <a:t>Friday, 7/1/2022 </a:t>
            </a:r>
            <a:r>
              <a:rPr lang="en-US" sz="2000" b="0" i="0" u="none" strike="noStrike" dirty="0">
                <a:solidFill>
                  <a:srgbClr val="0F1938"/>
                </a:solidFill>
                <a:effectLst/>
                <a:latin typeface="Gotham" panose="02000504020000020004" pitchFamily="2" charset="0"/>
              </a:rPr>
              <a:t>- Deadline to Submit Health History Form</a:t>
            </a:r>
          </a:p>
          <a:p>
            <a:pPr rtl="0" fontAlgn="base">
              <a:spcBef>
                <a:spcPts val="360"/>
              </a:spcBef>
              <a:spcAft>
                <a:spcPts val="0"/>
              </a:spcAft>
              <a:buFont typeface="Arial" panose="020B0604020202020204" pitchFamily="34" charset="0"/>
              <a:buChar char="•"/>
            </a:pPr>
            <a:endParaRPr lang="en-US" sz="2000" b="0" i="0" u="none" strike="noStrike" dirty="0">
              <a:solidFill>
                <a:srgbClr val="0F1938"/>
              </a:solidFill>
              <a:effectLst/>
              <a:latin typeface="Gotham" panose="02000504020000020004" pitchFamily="2" charset="0"/>
            </a:endParaRPr>
          </a:p>
          <a:p>
            <a:pPr rtl="0" fontAlgn="base">
              <a:spcBef>
                <a:spcPts val="360"/>
              </a:spcBef>
              <a:spcAft>
                <a:spcPts val="0"/>
              </a:spcAft>
              <a:buFont typeface="Arial" panose="020B0604020202020204" pitchFamily="34" charset="0"/>
              <a:buChar char="•"/>
            </a:pPr>
            <a:r>
              <a:rPr lang="en-US" sz="2000" b="1" dirty="0">
                <a:solidFill>
                  <a:srgbClr val="0F1938"/>
                </a:solidFill>
                <a:latin typeface="Gotham" panose="02000504020000020004" pitchFamily="2" charset="0"/>
              </a:rPr>
              <a:t>Monday, 8/8/2022 </a:t>
            </a:r>
            <a:r>
              <a:rPr lang="en-US" sz="2000" dirty="0">
                <a:solidFill>
                  <a:srgbClr val="0F1938"/>
                </a:solidFill>
                <a:latin typeface="Gotham" panose="02000504020000020004" pitchFamily="2" charset="0"/>
              </a:rPr>
              <a:t>– AlcoholEdu Opens</a:t>
            </a:r>
          </a:p>
          <a:p>
            <a:pPr rtl="0" fontAlgn="base">
              <a:spcBef>
                <a:spcPts val="360"/>
              </a:spcBef>
              <a:spcAft>
                <a:spcPts val="0"/>
              </a:spcAft>
              <a:buFont typeface="Arial" panose="020B0604020202020204" pitchFamily="34" charset="0"/>
              <a:buChar char="•"/>
            </a:pPr>
            <a:endParaRPr lang="en-US" sz="2000" b="0" i="0" u="none" strike="noStrike" dirty="0">
              <a:solidFill>
                <a:srgbClr val="0F1938"/>
              </a:solidFill>
              <a:effectLst/>
              <a:latin typeface="Gotham" panose="02000504020000020004" pitchFamily="2" charset="0"/>
            </a:endParaRPr>
          </a:p>
          <a:p>
            <a:pPr rtl="0" fontAlgn="base">
              <a:spcBef>
                <a:spcPts val="360"/>
              </a:spcBef>
              <a:spcAft>
                <a:spcPts val="0"/>
              </a:spcAft>
              <a:buFont typeface="Arial" panose="020B0604020202020204" pitchFamily="34" charset="0"/>
              <a:buChar char="•"/>
            </a:pPr>
            <a:r>
              <a:rPr lang="en-US" sz="2000" b="1" dirty="0">
                <a:solidFill>
                  <a:srgbClr val="0F1938"/>
                </a:solidFill>
                <a:latin typeface="Gotham" panose="02000504020000020004" pitchFamily="2" charset="0"/>
              </a:rPr>
              <a:t>Thursday, 9/15/2022 </a:t>
            </a:r>
            <a:r>
              <a:rPr lang="en-US" sz="2000" dirty="0">
                <a:solidFill>
                  <a:srgbClr val="0F1938"/>
                </a:solidFill>
                <a:latin typeface="Gotham" panose="02000504020000020004" pitchFamily="2" charset="0"/>
              </a:rPr>
              <a:t>– Last day to waive school insurance</a:t>
            </a:r>
            <a:endParaRPr lang="en-US" sz="2000" b="0" i="0" u="none" strike="noStrike" dirty="0">
              <a:solidFill>
                <a:srgbClr val="0F1938"/>
              </a:solidFill>
              <a:effectLst/>
              <a:latin typeface="Gotham" panose="02000504020000020004" pitchFamily="2" charset="0"/>
            </a:endParaRPr>
          </a:p>
          <a:p>
            <a:pPr marL="0" indent="0" rtl="0" fontAlgn="base">
              <a:spcBef>
                <a:spcPts val="0"/>
              </a:spcBef>
              <a:spcAft>
                <a:spcPts val="0"/>
              </a:spcAft>
              <a:buNone/>
            </a:pPr>
            <a:endParaRPr lang="en-US" sz="2000" b="0" i="0" u="none" strike="noStrike" dirty="0">
              <a:solidFill>
                <a:srgbClr val="0F1938"/>
              </a:solidFill>
              <a:effectLst/>
              <a:latin typeface="Gotham" panose="02000504020000020004" pitchFamily="2" charset="0"/>
            </a:endParaRPr>
          </a:p>
          <a:p>
            <a:r>
              <a:rPr lang="en-US" sz="2000" b="1" i="0" u="none" strike="noStrike" dirty="0">
                <a:solidFill>
                  <a:srgbClr val="0F1938"/>
                </a:solidFill>
                <a:effectLst/>
                <a:latin typeface="Gotham" panose="02000504020000020004" pitchFamily="2" charset="0"/>
              </a:rPr>
              <a:t>Monday, 8/22/2022 </a:t>
            </a:r>
            <a:r>
              <a:rPr lang="en-US" sz="2000" b="0" i="0" u="none" strike="noStrike" dirty="0">
                <a:solidFill>
                  <a:srgbClr val="0F1938"/>
                </a:solidFill>
                <a:effectLst/>
                <a:latin typeface="Gotham" panose="02000504020000020004" pitchFamily="2" charset="0"/>
              </a:rPr>
              <a:t>- International Graduate Student Orientation </a:t>
            </a:r>
            <a:endParaRPr lang="en-US" sz="2000" dirty="0">
              <a:solidFill>
                <a:srgbClr val="0F1938"/>
              </a:solidFill>
              <a:latin typeface="Gotham" panose="02000504020000020004" pitchFamily="2" charset="0"/>
            </a:endParaRPr>
          </a:p>
          <a:p>
            <a:endParaRPr lang="en-US" dirty="0"/>
          </a:p>
        </p:txBody>
      </p:sp>
    </p:spTree>
    <p:extLst>
      <p:ext uri="{BB962C8B-B14F-4D97-AF65-F5344CB8AC3E}">
        <p14:creationId xmlns:p14="http://schemas.microsoft.com/office/powerpoint/2010/main" val="487500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CF7555D3-BEC8-4188-90B1-1FC05F9A8B46}"/>
              </a:ext>
            </a:extLst>
          </p:cNvPr>
          <p:cNvSpPr>
            <a:spLocks noGrp="1"/>
          </p:cNvSpPr>
          <p:nvPr>
            <p:ph type="title"/>
          </p:nvPr>
        </p:nvSpPr>
        <p:spPr>
          <a:xfrm>
            <a:off x="457201" y="76523"/>
            <a:ext cx="6643816" cy="986158"/>
          </a:xfrm>
        </p:spPr>
        <p:txBody>
          <a:bodyPr>
            <a:noAutofit/>
          </a:bodyPr>
          <a:lstStyle/>
          <a:p>
            <a:r>
              <a:rPr lang="en-US" sz="2800" dirty="0"/>
              <a:t>Have Questions About Health Requirements or Insurance?</a:t>
            </a:r>
          </a:p>
        </p:txBody>
      </p:sp>
      <p:sp>
        <p:nvSpPr>
          <p:cNvPr id="9" name="Content Placeholder 8">
            <a:extLst>
              <a:ext uri="{FF2B5EF4-FFF2-40B4-BE49-F238E27FC236}">
                <a16:creationId xmlns:a16="http://schemas.microsoft.com/office/drawing/2014/main" id="{ED0C96F1-0E9E-4CC8-A731-88D435B02678}"/>
              </a:ext>
            </a:extLst>
          </p:cNvPr>
          <p:cNvSpPr>
            <a:spLocks noGrp="1"/>
          </p:cNvSpPr>
          <p:nvPr>
            <p:ph idx="1"/>
          </p:nvPr>
        </p:nvSpPr>
        <p:spPr>
          <a:xfrm>
            <a:off x="457200" y="1252964"/>
            <a:ext cx="8229600" cy="3394075"/>
          </a:xfrm>
        </p:spPr>
        <p:txBody>
          <a:bodyPr>
            <a:normAutofit/>
          </a:bodyPr>
          <a:lstStyle/>
          <a:p>
            <a:pPr marL="0" indent="0">
              <a:buNone/>
            </a:pPr>
            <a:r>
              <a:rPr lang="en-US" sz="2800" dirty="0"/>
              <a:t>SHaW Business Office</a:t>
            </a:r>
          </a:p>
          <a:p>
            <a:pPr marL="0" indent="0">
              <a:buNone/>
            </a:pPr>
            <a:endParaRPr lang="en-US" sz="2800" dirty="0"/>
          </a:p>
          <a:p>
            <a:pPr lvl="1">
              <a:buFont typeface="Arial" panose="020B0604020202020204" pitchFamily="34" charset="0"/>
              <a:buChar char="•"/>
            </a:pPr>
            <a:r>
              <a:rPr lang="en-US" sz="2800" dirty="0">
                <a:hlinkClick r:id="rId2"/>
              </a:rPr>
              <a:t>shaw-businessoffice@uconn.edu</a:t>
            </a:r>
            <a:endParaRPr lang="en-US" sz="2800" dirty="0"/>
          </a:p>
          <a:p>
            <a:pPr marL="457200" lvl="1" indent="0">
              <a:buNone/>
            </a:pPr>
            <a:endParaRPr lang="en-US" sz="2800" dirty="0"/>
          </a:p>
          <a:p>
            <a:pPr marL="0" indent="0">
              <a:buNone/>
            </a:pPr>
            <a:r>
              <a:rPr lang="en-US" sz="2800" dirty="0"/>
              <a:t>SHaW Health Information Management</a:t>
            </a:r>
          </a:p>
          <a:p>
            <a:r>
              <a:rPr lang="en-US" sz="2800" dirty="0">
                <a:hlinkClick r:id="rId3"/>
              </a:rPr>
              <a:t>studenthealth@uconn.edu</a:t>
            </a:r>
            <a:endParaRPr lang="en-US" sz="2800" dirty="0"/>
          </a:p>
          <a:p>
            <a:endParaRPr lang="en-US" sz="2800" dirty="0"/>
          </a:p>
          <a:p>
            <a:pPr marL="0" indent="0">
              <a:buNone/>
            </a:pPr>
            <a:endParaRPr lang="en-US" sz="2800" dirty="0"/>
          </a:p>
        </p:txBody>
      </p:sp>
    </p:spTree>
    <p:extLst>
      <p:ext uri="{BB962C8B-B14F-4D97-AF65-F5344CB8AC3E}">
        <p14:creationId xmlns:p14="http://schemas.microsoft.com/office/powerpoint/2010/main" val="34825730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21">
            <a:extLst>
              <a:ext uri="{FF2B5EF4-FFF2-40B4-BE49-F238E27FC236}">
                <a16:creationId xmlns:a16="http://schemas.microsoft.com/office/drawing/2014/main" id="{CC315CE1-B78C-4C53-B11D-F42F83679536}"/>
              </a:ext>
            </a:extLst>
          </p:cNvPr>
          <p:cNvPicPr>
            <a:picLocks noChangeAspect="1"/>
          </p:cNvPicPr>
          <p:nvPr/>
        </p:nvPicPr>
        <p:blipFill>
          <a:blip r:embed="rId3"/>
          <a:stretch>
            <a:fillRect/>
          </a:stretch>
        </p:blipFill>
        <p:spPr>
          <a:xfrm>
            <a:off x="2268597" y="1364309"/>
            <a:ext cx="4124678" cy="828710"/>
          </a:xfrm>
          <a:prstGeom prst="rect">
            <a:avLst/>
          </a:prstGeom>
        </p:spPr>
      </p:pic>
      <p:sp>
        <p:nvSpPr>
          <p:cNvPr id="3" name="Title 1">
            <a:extLst>
              <a:ext uri="{FF2B5EF4-FFF2-40B4-BE49-F238E27FC236}">
                <a16:creationId xmlns:a16="http://schemas.microsoft.com/office/drawing/2014/main" id="{F32D9C38-4664-476E-9552-71631FF3315A}"/>
              </a:ext>
            </a:extLst>
          </p:cNvPr>
          <p:cNvSpPr txBox="1">
            <a:spLocks/>
          </p:cNvSpPr>
          <p:nvPr/>
        </p:nvSpPr>
        <p:spPr>
          <a:xfrm>
            <a:off x="1558866" y="2327786"/>
            <a:ext cx="6026267" cy="2283212"/>
          </a:xfrm>
          <a:prstGeom prst="rect">
            <a:avLst/>
          </a:prstGeom>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lnSpc>
                <a:spcPct val="150000"/>
              </a:lnSpc>
            </a:pPr>
            <a:r>
              <a:rPr lang="en-US" sz="2800" b="1" dirty="0">
                <a:solidFill>
                  <a:srgbClr val="132849"/>
                </a:solidFill>
                <a:latin typeface="Montserrat" panose="00000500000000000000" pitchFamily="2" charset="0"/>
              </a:rPr>
              <a:t>studenthealth.uconn.edu</a:t>
            </a:r>
            <a:endParaRPr lang="en-US" sz="2800" b="1" dirty="0">
              <a:solidFill>
                <a:srgbClr val="132849"/>
              </a:solidFill>
              <a:latin typeface="Montserrat" panose="00000500000000000000" pitchFamily="2" charset="0"/>
              <a:cs typeface="Calibri Light" panose="020F0302020204030204"/>
            </a:endParaRPr>
          </a:p>
          <a:p>
            <a:pPr algn="ctr">
              <a:lnSpc>
                <a:spcPct val="150000"/>
              </a:lnSpc>
            </a:pPr>
            <a:r>
              <a:rPr lang="en-US" sz="2800" b="1" dirty="0">
                <a:solidFill>
                  <a:srgbClr val="132849"/>
                </a:solidFill>
                <a:latin typeface="Montserrat" panose="00000500000000000000" pitchFamily="2" charset="0"/>
                <a:cs typeface="Calibri Light" panose="020F0302020204030204"/>
              </a:rPr>
              <a:t>860-486-4700</a:t>
            </a:r>
          </a:p>
          <a:p>
            <a:pPr algn="ctr">
              <a:lnSpc>
                <a:spcPct val="150000"/>
              </a:lnSpc>
            </a:pPr>
            <a:r>
              <a:rPr lang="en-US" sz="2800" b="1" dirty="0">
                <a:solidFill>
                  <a:srgbClr val="132849"/>
                </a:solidFill>
                <a:latin typeface="Montserrat" panose="00000500000000000000" pitchFamily="2" charset="0"/>
                <a:cs typeface="Calibri Light" panose="020F0302020204030204"/>
              </a:rPr>
              <a:t>studenthealth@uconn.edu</a:t>
            </a:r>
            <a:endParaRPr lang="en-US" sz="2800" b="1" dirty="0">
              <a:solidFill>
                <a:srgbClr val="132849"/>
              </a:solidFill>
              <a:latin typeface="Montserrat" panose="00000500000000000000" pitchFamily="2" charset="0"/>
            </a:endParaRPr>
          </a:p>
        </p:txBody>
      </p:sp>
    </p:spTree>
    <p:extLst>
      <p:ext uri="{BB962C8B-B14F-4D97-AF65-F5344CB8AC3E}">
        <p14:creationId xmlns:p14="http://schemas.microsoft.com/office/powerpoint/2010/main" val="3673558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449"/>
        <p:cNvGrpSpPr/>
        <p:nvPr/>
      </p:nvGrpSpPr>
      <p:grpSpPr>
        <a:xfrm>
          <a:off x="0" y="0"/>
          <a:ext cx="0" cy="0"/>
          <a:chOff x="0" y="0"/>
          <a:chExt cx="0" cy="0"/>
        </a:xfrm>
      </p:grpSpPr>
      <p:pic>
        <p:nvPicPr>
          <p:cNvPr id="450" name="Google Shape;450;p63" descr="A picture containing monitor, dark, television, indoor&#10;&#10;Description generated with very high confidence"/>
          <p:cNvPicPr preferRelativeResize="0"/>
          <p:nvPr/>
        </p:nvPicPr>
        <p:blipFill rotWithShape="1">
          <a:blip r:embed="rId3">
            <a:alphaModFix/>
          </a:blip>
          <a:srcRect/>
          <a:stretch/>
        </p:blipFill>
        <p:spPr>
          <a:xfrm>
            <a:off x="5809238" y="-640080"/>
            <a:ext cx="3921502" cy="6269561"/>
          </a:xfrm>
          <a:prstGeom prst="rect">
            <a:avLst/>
          </a:prstGeom>
          <a:noFill/>
          <a:ln>
            <a:noFill/>
          </a:ln>
        </p:spPr>
      </p:pic>
      <p:pic>
        <p:nvPicPr>
          <p:cNvPr id="451" name="Google Shape;451;p63"/>
          <p:cNvPicPr preferRelativeResize="0"/>
          <p:nvPr/>
        </p:nvPicPr>
        <p:blipFill rotWithShape="1">
          <a:blip r:embed="rId3">
            <a:alphaModFix/>
          </a:blip>
          <a:srcRect/>
          <a:stretch/>
        </p:blipFill>
        <p:spPr>
          <a:xfrm>
            <a:off x="0" y="-525780"/>
            <a:ext cx="4594860" cy="6377940"/>
          </a:xfrm>
          <a:prstGeom prst="rect">
            <a:avLst/>
          </a:prstGeom>
          <a:noFill/>
          <a:ln>
            <a:noFill/>
          </a:ln>
        </p:spPr>
      </p:pic>
      <p:pic>
        <p:nvPicPr>
          <p:cNvPr id="452" name="Google Shape;452;p63" descr="A sign on the side of a fence&#10;&#10;Description generated with very high confidence"/>
          <p:cNvPicPr preferRelativeResize="0"/>
          <p:nvPr/>
        </p:nvPicPr>
        <p:blipFill rotWithShape="1">
          <a:blip r:embed="rId4">
            <a:alphaModFix/>
          </a:blip>
          <a:srcRect/>
          <a:stretch/>
        </p:blipFill>
        <p:spPr>
          <a:xfrm>
            <a:off x="343244" y="-128843"/>
            <a:ext cx="8503232" cy="5607472"/>
          </a:xfrm>
          <a:prstGeom prst="rect">
            <a:avLst/>
          </a:prstGeom>
          <a:noFill/>
          <a:ln>
            <a:noFill/>
          </a:ln>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Languages Spoken at Student Health and Wellness</a:t>
            </a:r>
          </a:p>
        </p:txBody>
      </p:sp>
      <p:sp>
        <p:nvSpPr>
          <p:cNvPr id="3" name="Content Placeholder 2"/>
          <p:cNvSpPr>
            <a:spLocks noGrp="1"/>
          </p:cNvSpPr>
          <p:nvPr>
            <p:ph idx="1"/>
          </p:nvPr>
        </p:nvSpPr>
        <p:spPr>
          <a:xfrm>
            <a:off x="457200" y="1232730"/>
            <a:ext cx="4262718" cy="3240732"/>
          </a:xfrm>
        </p:spPr>
        <p:txBody>
          <a:bodyPr>
            <a:normAutofit fontScale="92500" lnSpcReduction="10000"/>
          </a:bodyPr>
          <a:lstStyle/>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English </a:t>
            </a:r>
          </a:p>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Spanish</a:t>
            </a:r>
          </a:p>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Hindi</a:t>
            </a:r>
          </a:p>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Marathi</a:t>
            </a:r>
          </a:p>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Chinese</a:t>
            </a:r>
          </a:p>
          <a:p>
            <a:pPr defTabSz="457200">
              <a:spcBef>
                <a:spcPct val="20000"/>
              </a:spcBef>
              <a:buFont typeface="Arial" panose="020B0604020202020204" pitchFamily="34" charset="0"/>
              <a:buChar char="•"/>
            </a:pPr>
            <a:r>
              <a:rPr lang="en-US" sz="3200" dirty="0">
                <a:solidFill>
                  <a:srgbClr val="132849"/>
                </a:solidFill>
                <a:latin typeface="Montserrat" panose="00000500000000000000" pitchFamily="2" charset="0"/>
                <a:cs typeface="Calibri"/>
              </a:rPr>
              <a:t>German</a:t>
            </a:r>
          </a:p>
          <a:p>
            <a:endParaRPr lang="en-US" dirty="0">
              <a:cs typeface="Arial"/>
            </a:endParaRPr>
          </a:p>
        </p:txBody>
      </p:sp>
      <p:pic>
        <p:nvPicPr>
          <p:cNvPr id="4" name="Picture 3">
            <a:extLst>
              <a:ext uri="{FF2B5EF4-FFF2-40B4-BE49-F238E27FC236}">
                <a16:creationId xmlns:a16="http://schemas.microsoft.com/office/drawing/2014/main" id="{E012096F-DAB1-4601-846D-51F778029BD7}"/>
              </a:ext>
            </a:extLst>
          </p:cNvPr>
          <p:cNvPicPr>
            <a:picLocks noChangeAspect="1"/>
          </p:cNvPicPr>
          <p:nvPr/>
        </p:nvPicPr>
        <p:blipFill rotWithShape="1">
          <a:blip r:embed="rId2">
            <a:clrChange>
              <a:clrFrom>
                <a:srgbClr val="ECEDEF"/>
              </a:clrFrom>
              <a:clrTo>
                <a:srgbClr val="ECEDEF">
                  <a:alpha val="0"/>
                </a:srgbClr>
              </a:clrTo>
            </a:clrChange>
            <a:extLst>
              <a:ext uri="{28A0092B-C50C-407E-A947-70E740481C1C}">
                <a14:useLocalDpi xmlns:a14="http://schemas.microsoft.com/office/drawing/2010/main" val="0"/>
              </a:ext>
            </a:extLst>
          </a:blip>
          <a:srcRect l="7030" t="7698" r="6437" b="7912"/>
          <a:stretch/>
        </p:blipFill>
        <p:spPr>
          <a:xfrm>
            <a:off x="3664324" y="1359526"/>
            <a:ext cx="4989787" cy="2766397"/>
          </a:xfrm>
          <a:prstGeom prst="rect">
            <a:avLst/>
          </a:prstGeom>
        </p:spPr>
      </p:pic>
    </p:spTree>
    <p:extLst>
      <p:ext uri="{BB962C8B-B14F-4D97-AF65-F5344CB8AC3E}">
        <p14:creationId xmlns:p14="http://schemas.microsoft.com/office/powerpoint/2010/main" val="3290978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B06CF1-10C5-479D-9345-F5B3B1029B71}"/>
              </a:ext>
            </a:extLst>
          </p:cNvPr>
          <p:cNvSpPr>
            <a:spLocks noGrp="1"/>
          </p:cNvSpPr>
          <p:nvPr>
            <p:ph type="title"/>
          </p:nvPr>
        </p:nvSpPr>
        <p:spPr>
          <a:xfrm>
            <a:off x="572411" y="1579636"/>
            <a:ext cx="6094123" cy="1022350"/>
          </a:xfrm>
        </p:spPr>
        <p:txBody>
          <a:bodyPr/>
          <a:lstStyle/>
          <a:p>
            <a:r>
              <a:rPr lang="en-US" sz="4800" dirty="0">
                <a:solidFill>
                  <a:srgbClr val="002868"/>
                </a:solidFill>
              </a:rPr>
              <a:t>Our </a:t>
            </a:r>
            <a:br>
              <a:rPr lang="en-US" sz="4800" dirty="0">
                <a:solidFill>
                  <a:srgbClr val="002868"/>
                </a:solidFill>
              </a:rPr>
            </a:br>
            <a:r>
              <a:rPr lang="en-US" sz="4800" dirty="0">
                <a:solidFill>
                  <a:srgbClr val="002868"/>
                </a:solidFill>
              </a:rPr>
              <a:t>services</a:t>
            </a:r>
          </a:p>
        </p:txBody>
      </p:sp>
    </p:spTree>
    <p:extLst>
      <p:ext uri="{BB962C8B-B14F-4D97-AF65-F5344CB8AC3E}">
        <p14:creationId xmlns:p14="http://schemas.microsoft.com/office/powerpoint/2010/main" val="1634661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Medical Care</a:t>
            </a:r>
          </a:p>
        </p:txBody>
      </p:sp>
      <p:sp>
        <p:nvSpPr>
          <p:cNvPr id="9" name="Content Placeholder 8">
            <a:extLst>
              <a:ext uri="{FF2B5EF4-FFF2-40B4-BE49-F238E27FC236}">
                <a16:creationId xmlns:a16="http://schemas.microsoft.com/office/drawing/2014/main" id="{0EE7CECD-33DB-4003-BF7A-1D9DFCA56333}"/>
              </a:ext>
            </a:extLst>
          </p:cNvPr>
          <p:cNvSpPr>
            <a:spLocks noGrp="1"/>
          </p:cNvSpPr>
          <p:nvPr>
            <p:ph idx="1"/>
          </p:nvPr>
        </p:nvSpPr>
        <p:spPr>
          <a:xfrm>
            <a:off x="457200" y="1048131"/>
            <a:ext cx="8377417" cy="285655"/>
          </a:xfrm>
        </p:spPr>
        <p:txBody>
          <a:bodyPr>
            <a:noAutofit/>
          </a:bodyPr>
          <a:lstStyle/>
          <a:p>
            <a:pPr marL="0" indent="0" fontAlgn="base">
              <a:spcBef>
                <a:spcPts val="0"/>
              </a:spcBef>
              <a:buNone/>
            </a:pPr>
            <a:r>
              <a:rPr lang="en-US" sz="1200" b="1" dirty="0">
                <a:solidFill>
                  <a:srgbClr val="000E2F"/>
                </a:solidFill>
                <a:latin typeface="Montserrat" panose="00000500000000000000" pitchFamily="2" charset="0"/>
              </a:rPr>
              <a:t>The people that take care of you when you’re sick or injured.</a:t>
            </a:r>
          </a:p>
        </p:txBody>
      </p:sp>
      <p:graphicFrame>
        <p:nvGraphicFramePr>
          <p:cNvPr id="3" name="Table 3">
            <a:extLst>
              <a:ext uri="{FF2B5EF4-FFF2-40B4-BE49-F238E27FC236}">
                <a16:creationId xmlns:a16="http://schemas.microsoft.com/office/drawing/2014/main" id="{6976E97A-3D0D-4DD3-B311-6795F1F728CC}"/>
              </a:ext>
            </a:extLst>
          </p:cNvPr>
          <p:cNvGraphicFramePr>
            <a:graphicFrameLocks noGrp="1"/>
          </p:cNvGraphicFramePr>
          <p:nvPr>
            <p:extLst>
              <p:ext uri="{D42A27DB-BD31-4B8C-83A1-F6EECF244321}">
                <p14:modId xmlns:p14="http://schemas.microsoft.com/office/powerpoint/2010/main" val="3812070433"/>
              </p:ext>
            </p:extLst>
          </p:nvPr>
        </p:nvGraphicFramePr>
        <p:xfrm>
          <a:off x="503607" y="1333786"/>
          <a:ext cx="8331010" cy="3768071"/>
        </p:xfrm>
        <a:graphic>
          <a:graphicData uri="http://schemas.openxmlformats.org/drawingml/2006/table">
            <a:tbl>
              <a:tblPr firstRow="1" bandRow="1">
                <a:tableStyleId>{5C22544A-7EE6-4342-B048-85BDC9FD1C3A}</a:tableStyleId>
              </a:tblPr>
              <a:tblGrid>
                <a:gridCol w="4165505">
                  <a:extLst>
                    <a:ext uri="{9D8B030D-6E8A-4147-A177-3AD203B41FA5}">
                      <a16:colId xmlns:a16="http://schemas.microsoft.com/office/drawing/2014/main" val="1176184523"/>
                    </a:ext>
                  </a:extLst>
                </a:gridCol>
                <a:gridCol w="4165505">
                  <a:extLst>
                    <a:ext uri="{9D8B030D-6E8A-4147-A177-3AD203B41FA5}">
                      <a16:colId xmlns:a16="http://schemas.microsoft.com/office/drawing/2014/main" val="460094466"/>
                    </a:ext>
                  </a:extLst>
                </a:gridCol>
              </a:tblGrid>
              <a:tr h="284391">
                <a:tc>
                  <a:txBody>
                    <a:bodyPr/>
                    <a:lstStyle/>
                    <a:p>
                      <a:r>
                        <a:rPr lang="en-US" sz="1200" dirty="0">
                          <a:latin typeface="Montserrat" panose="00000500000000000000" pitchFamily="2" charset="0"/>
                        </a:rPr>
                        <a:t>Charge</a:t>
                      </a:r>
                    </a:p>
                  </a:txBody>
                  <a:tcPr/>
                </a:tc>
                <a:tc>
                  <a:txBody>
                    <a:bodyPr/>
                    <a:lstStyle/>
                    <a:p>
                      <a:r>
                        <a:rPr lang="en-US" sz="1200" dirty="0">
                          <a:latin typeface="Montserrat" panose="00000500000000000000" pitchFamily="2" charset="0"/>
                        </a:rPr>
                        <a:t>No-Charge</a:t>
                      </a:r>
                    </a:p>
                  </a:txBody>
                  <a:tcPr/>
                </a:tc>
                <a:extLst>
                  <a:ext uri="{0D108BD9-81ED-4DB2-BD59-A6C34878D82A}">
                    <a16:rowId xmlns:a16="http://schemas.microsoft.com/office/drawing/2014/main" val="2624579396"/>
                  </a:ext>
                </a:extLst>
              </a:tr>
              <a:tr h="21812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E2F"/>
                          </a:solidFill>
                          <a:effectLst/>
                          <a:latin typeface="Montserrat" panose="00000500000000000000" pitchFamily="2" charset="0"/>
                        </a:rPr>
                        <a:t>Physical exams</a:t>
                      </a:r>
                    </a:p>
                  </a:txBody>
                  <a:tcPr/>
                </a:tc>
                <a:tc>
                  <a:txBody>
                    <a:bodyPr/>
                    <a:lstStyle/>
                    <a:p>
                      <a:pPr rtl="0" fontAlgn="base">
                        <a:lnSpc>
                          <a:spcPct val="120000"/>
                        </a:lnSpc>
                        <a:spcBef>
                          <a:spcPts val="0"/>
                        </a:spcBef>
                        <a:spcAft>
                          <a:spcPts val="0"/>
                        </a:spcAft>
                        <a:buFont typeface="Arial" panose="020B0604020202020204" pitchFamily="34" charset="0"/>
                        <a:buNone/>
                      </a:pPr>
                      <a:r>
                        <a:rPr lang="en-US" sz="1200" b="0" i="0" u="none" strike="noStrike" dirty="0">
                          <a:solidFill>
                            <a:srgbClr val="000E2F"/>
                          </a:solidFill>
                          <a:effectLst/>
                          <a:latin typeface="Montserrat" panose="00000500000000000000" pitchFamily="2" charset="0"/>
                        </a:rPr>
                        <a:t>Nutrition and physical activity counseling</a:t>
                      </a:r>
                    </a:p>
                  </a:txBody>
                  <a:tcPr/>
                </a:tc>
                <a:extLst>
                  <a:ext uri="{0D108BD9-81ED-4DB2-BD59-A6C34878D82A}">
                    <a16:rowId xmlns:a16="http://schemas.microsoft.com/office/drawing/2014/main" val="1779916983"/>
                  </a:ext>
                </a:extLst>
              </a:tr>
              <a:tr h="4118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E2F"/>
                          </a:solidFill>
                          <a:effectLst/>
                          <a:latin typeface="Montserrat" panose="00000500000000000000" pitchFamily="2" charset="0"/>
                        </a:rPr>
                        <a:t>Allerg</a:t>
                      </a:r>
                      <a:r>
                        <a:rPr lang="en-US" sz="1200" dirty="0">
                          <a:solidFill>
                            <a:srgbClr val="000E2F"/>
                          </a:solidFill>
                          <a:latin typeface="Montserrat" panose="00000500000000000000" pitchFamily="2" charset="0"/>
                        </a:rPr>
                        <a:t>y shots</a:t>
                      </a:r>
                    </a:p>
                  </a:txBody>
                  <a:tcP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E2F"/>
                          </a:solidFill>
                          <a:effectLst/>
                          <a:latin typeface="Montserrat" panose="00000500000000000000" pitchFamily="2" charset="0"/>
                        </a:rPr>
                        <a:t>Know-U-Well nurse coach wellness visits</a:t>
                      </a:r>
                    </a:p>
                  </a:txBody>
                  <a:tcPr/>
                </a:tc>
                <a:extLst>
                  <a:ext uri="{0D108BD9-81ED-4DB2-BD59-A6C34878D82A}">
                    <a16:rowId xmlns:a16="http://schemas.microsoft.com/office/drawing/2014/main" val="3093163988"/>
                  </a:ext>
                </a:extLst>
              </a:tr>
              <a:tr h="247091">
                <a:tc>
                  <a:txBody>
                    <a:bodyPr/>
                    <a:lstStyle/>
                    <a:p>
                      <a:r>
                        <a:rPr lang="en-US" sz="1200" dirty="0">
                          <a:latin typeface="Montserrat" panose="00000500000000000000" pitchFamily="2" charset="0"/>
                        </a:rPr>
                        <a:t>HPV Vaccine</a:t>
                      </a:r>
                    </a:p>
                  </a:txBody>
                  <a:tcPr/>
                </a:tc>
                <a:tc>
                  <a:txBody>
                    <a:bodyPr/>
                    <a:lstStyle/>
                    <a:p>
                      <a:r>
                        <a:rPr lang="en-US" sz="1200" dirty="0">
                          <a:latin typeface="Montserrat" panose="00000500000000000000" pitchFamily="2" charset="0"/>
                        </a:rPr>
                        <a:t>24/7 Advice Nurse Line</a:t>
                      </a:r>
                    </a:p>
                  </a:txBody>
                  <a:tcPr/>
                </a:tc>
                <a:extLst>
                  <a:ext uri="{0D108BD9-81ED-4DB2-BD59-A6C34878D82A}">
                    <a16:rowId xmlns:a16="http://schemas.microsoft.com/office/drawing/2014/main" val="3398589399"/>
                  </a:ext>
                </a:extLst>
              </a:tr>
              <a:tr h="840109">
                <a:tc>
                  <a:txBody>
                    <a:bodyPr/>
                    <a:lstStyle/>
                    <a:p>
                      <a:pPr rtl="0" fontAlgn="base">
                        <a:lnSpc>
                          <a:spcPct val="120000"/>
                        </a:lnSpc>
                        <a:spcBef>
                          <a:spcPts val="0"/>
                        </a:spcBef>
                        <a:spcAft>
                          <a:spcPts val="0"/>
                        </a:spcAft>
                        <a:buFont typeface="Arial" panose="020B0604020202020204" pitchFamily="34" charset="0"/>
                        <a:buChar char="•"/>
                      </a:pPr>
                      <a:r>
                        <a:rPr lang="en-US" sz="1200" b="0" i="0" u="none" strike="noStrike" dirty="0">
                          <a:solidFill>
                            <a:srgbClr val="000E2F"/>
                          </a:solidFill>
                          <a:effectLst/>
                          <a:latin typeface="Montserrat" panose="00000500000000000000" pitchFamily="2" charset="0"/>
                        </a:rPr>
                        <a:t>Infirmary </a:t>
                      </a:r>
                    </a:p>
                    <a:p>
                      <a:pPr lvl="1" fontAlgn="base">
                        <a:lnSpc>
                          <a:spcPct val="120000"/>
                        </a:lnSpc>
                        <a:spcBef>
                          <a:spcPts val="0"/>
                        </a:spcBef>
                        <a:buFont typeface="Arial" panose="020B0604020202020204" pitchFamily="34" charset="0"/>
                        <a:buChar char="•"/>
                      </a:pPr>
                      <a:r>
                        <a:rPr lang="en-US" sz="1200" dirty="0">
                          <a:solidFill>
                            <a:srgbClr val="000E2F"/>
                          </a:solidFill>
                          <a:latin typeface="Montserrat" panose="00000500000000000000" pitchFamily="2" charset="0"/>
                        </a:rPr>
                        <a:t>If you are too sick to stay in your room, you can stay overnight and a nurse will help you</a:t>
                      </a:r>
                    </a:p>
                  </a:txBody>
                  <a:tcPr/>
                </a:tc>
                <a:tc>
                  <a:txBody>
                    <a:bodyPr/>
                    <a:lstStyle/>
                    <a:p>
                      <a:r>
                        <a:rPr lang="en-US" sz="1200" dirty="0">
                          <a:latin typeface="Montserrat" panose="00000500000000000000" pitchFamily="2" charset="0"/>
                        </a:rPr>
                        <a:t>Flu vaccine</a:t>
                      </a:r>
                    </a:p>
                  </a:txBody>
                  <a:tcPr/>
                </a:tc>
                <a:extLst>
                  <a:ext uri="{0D108BD9-81ED-4DB2-BD59-A6C34878D82A}">
                    <a16:rowId xmlns:a16="http://schemas.microsoft.com/office/drawing/2014/main" val="2579463439"/>
                  </a:ext>
                </a:extLst>
              </a:tr>
              <a:tr h="642436">
                <a:tc>
                  <a:txBody>
                    <a:bodyPr/>
                    <a:lstStyle/>
                    <a:p>
                      <a:pPr rtl="0" fontAlgn="base">
                        <a:lnSpc>
                          <a:spcPct val="120000"/>
                        </a:lnSpc>
                        <a:spcBef>
                          <a:spcPts val="0"/>
                        </a:spcBef>
                        <a:spcAft>
                          <a:spcPts val="0"/>
                        </a:spcAft>
                        <a:buFont typeface="Arial" panose="020B0604020202020204" pitchFamily="34" charset="0"/>
                        <a:buChar char="•"/>
                      </a:pPr>
                      <a:r>
                        <a:rPr lang="en-US" sz="1200" dirty="0">
                          <a:solidFill>
                            <a:srgbClr val="000E2F"/>
                          </a:solidFill>
                          <a:latin typeface="Montserrat" panose="00000500000000000000" pitchFamily="2" charset="0"/>
                        </a:rPr>
                        <a:t>Gynecological &amp; reproductive health care</a:t>
                      </a:r>
                    </a:p>
                    <a:p>
                      <a:pPr lvl="1" fontAlgn="base">
                        <a:lnSpc>
                          <a:spcPct val="120000"/>
                        </a:lnSpc>
                        <a:spcBef>
                          <a:spcPts val="0"/>
                        </a:spcBef>
                        <a:buFont typeface="Arial" panose="020B0604020202020204" pitchFamily="34" charset="0"/>
                        <a:buChar char="•"/>
                      </a:pPr>
                      <a:r>
                        <a:rPr lang="en-US" sz="1200" dirty="0">
                          <a:solidFill>
                            <a:srgbClr val="000E2F"/>
                          </a:solidFill>
                          <a:latin typeface="Montserrat" panose="00000500000000000000" pitchFamily="2" charset="0"/>
                        </a:rPr>
                        <a:t>Birth control, STI testing</a:t>
                      </a:r>
                    </a:p>
                  </a:txBody>
                  <a:tcPr/>
                </a:tc>
                <a:tc>
                  <a:txBody>
                    <a:bodyPr/>
                    <a:lstStyle/>
                    <a:p>
                      <a:endParaRPr lang="en-US" sz="1200" dirty="0">
                        <a:latin typeface="Montserrat" panose="00000500000000000000" pitchFamily="2" charset="0"/>
                      </a:endParaRPr>
                    </a:p>
                  </a:txBody>
                  <a:tcPr/>
                </a:tc>
                <a:extLst>
                  <a:ext uri="{0D108BD9-81ED-4DB2-BD59-A6C34878D82A}">
                    <a16:rowId xmlns:a16="http://schemas.microsoft.com/office/drawing/2014/main" val="1505108377"/>
                  </a:ext>
                </a:extLst>
              </a:tr>
              <a:tr h="41181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sz="1200" b="0" i="0" u="none" strike="noStrike" dirty="0">
                          <a:solidFill>
                            <a:srgbClr val="000E2F"/>
                          </a:solidFill>
                          <a:effectLst/>
                          <a:latin typeface="Montserrat" panose="00000500000000000000" pitchFamily="2" charset="0"/>
                        </a:rPr>
                        <a:t>Radiology – X-Rays</a:t>
                      </a:r>
                    </a:p>
                  </a:txBody>
                  <a:tcPr/>
                </a:tc>
                <a:tc>
                  <a:txBody>
                    <a:bodyPr/>
                    <a:lstStyle/>
                    <a:p>
                      <a:endParaRPr lang="en-US" sz="1200" dirty="0">
                        <a:latin typeface="Montserrat" panose="00000500000000000000" pitchFamily="2" charset="0"/>
                      </a:endParaRPr>
                    </a:p>
                  </a:txBody>
                  <a:tcPr/>
                </a:tc>
                <a:extLst>
                  <a:ext uri="{0D108BD9-81ED-4DB2-BD59-A6C34878D82A}">
                    <a16:rowId xmlns:a16="http://schemas.microsoft.com/office/drawing/2014/main" val="1580248850"/>
                  </a:ext>
                </a:extLst>
              </a:tr>
              <a:tr h="609491">
                <a:tc>
                  <a:txBody>
                    <a:bodyPr/>
                    <a:lstStyle/>
                    <a:p>
                      <a:pPr rtl="0" fontAlgn="base">
                        <a:spcBef>
                          <a:spcPts val="0"/>
                        </a:spcBef>
                        <a:spcAft>
                          <a:spcPts val="0"/>
                        </a:spcAft>
                        <a:buFont typeface="Arial" panose="020B0604020202020204" pitchFamily="34" charset="0"/>
                        <a:buNone/>
                      </a:pPr>
                      <a:endParaRPr lang="en-US" sz="1200" b="0" i="0" u="none" strike="noStrike" dirty="0">
                        <a:solidFill>
                          <a:srgbClr val="000E2F"/>
                        </a:solidFill>
                        <a:effectLst/>
                        <a:latin typeface="Montserrat" panose="00000500000000000000" pitchFamily="2" charset="0"/>
                      </a:endParaRPr>
                    </a:p>
                    <a:p>
                      <a:pPr fontAlgn="base">
                        <a:lnSpc>
                          <a:spcPct val="120000"/>
                        </a:lnSpc>
                        <a:spcBef>
                          <a:spcPts val="0"/>
                        </a:spcBef>
                        <a:buFont typeface="Arial" panose="020B0604020202020204" pitchFamily="34" charset="0"/>
                        <a:buChar char="•"/>
                      </a:pPr>
                      <a:r>
                        <a:rPr lang="en-US" sz="1200" b="0" i="0" u="none" strike="noStrike" dirty="0">
                          <a:solidFill>
                            <a:srgbClr val="000E2F"/>
                          </a:solidFill>
                          <a:effectLst/>
                          <a:latin typeface="Montserrat" panose="00000500000000000000" pitchFamily="2" charset="0"/>
                        </a:rPr>
                        <a:t>Bloodwork &amp; Lab draw station</a:t>
                      </a:r>
                    </a:p>
                  </a:txBody>
                  <a:tcPr/>
                </a:tc>
                <a:tc>
                  <a:txBody>
                    <a:bodyPr/>
                    <a:lstStyle/>
                    <a:p>
                      <a:endParaRPr lang="en-US" sz="1200" dirty="0">
                        <a:latin typeface="Montserrat" panose="00000500000000000000" pitchFamily="2" charset="0"/>
                      </a:endParaRPr>
                    </a:p>
                  </a:txBody>
                  <a:tcPr/>
                </a:tc>
                <a:extLst>
                  <a:ext uri="{0D108BD9-81ED-4DB2-BD59-A6C34878D82A}">
                    <a16:rowId xmlns:a16="http://schemas.microsoft.com/office/drawing/2014/main" val="1129599181"/>
                  </a:ext>
                </a:extLst>
              </a:tr>
            </a:tbl>
          </a:graphicData>
        </a:graphic>
      </p:graphicFrame>
    </p:spTree>
    <p:extLst>
      <p:ext uri="{BB962C8B-B14F-4D97-AF65-F5344CB8AC3E}">
        <p14:creationId xmlns:p14="http://schemas.microsoft.com/office/powerpoint/2010/main" val="2923582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Pharmacy</a:t>
            </a:r>
          </a:p>
        </p:txBody>
      </p:sp>
      <p:sp>
        <p:nvSpPr>
          <p:cNvPr id="8" name="Content Placeholder 7">
            <a:extLst>
              <a:ext uri="{FF2B5EF4-FFF2-40B4-BE49-F238E27FC236}">
                <a16:creationId xmlns:a16="http://schemas.microsoft.com/office/drawing/2014/main" id="{FF98C8BB-A4D1-459B-AD6A-3DAD0D3BA9BA}"/>
              </a:ext>
            </a:extLst>
          </p:cNvPr>
          <p:cNvSpPr>
            <a:spLocks noGrp="1"/>
          </p:cNvSpPr>
          <p:nvPr>
            <p:ph idx="1"/>
          </p:nvPr>
        </p:nvSpPr>
        <p:spPr>
          <a:xfrm>
            <a:off x="457200" y="1244277"/>
            <a:ext cx="3953435" cy="3394075"/>
          </a:xfrm>
        </p:spPr>
        <p:txBody>
          <a:bodyPr/>
          <a:lstStyle/>
          <a:p>
            <a:pPr marL="0" indent="0" fontAlgn="base">
              <a:spcBef>
                <a:spcPts val="0"/>
              </a:spcBef>
              <a:buNone/>
            </a:pPr>
            <a:r>
              <a:rPr lang="en-US" sz="1400" b="1" dirty="0">
                <a:solidFill>
                  <a:srgbClr val="000E2F"/>
                </a:solidFill>
                <a:latin typeface="Montserrat" panose="00000500000000000000" pitchFamily="2" charset="0"/>
              </a:rPr>
              <a:t>The people that can help with getting medications</a:t>
            </a:r>
          </a:p>
          <a:p>
            <a:pPr marL="0" indent="0" fontAlgn="base">
              <a:spcBef>
                <a:spcPts val="0"/>
              </a:spcBef>
              <a:buNone/>
            </a:pPr>
            <a:endParaRPr lang="en-US" sz="1400" b="1" dirty="0">
              <a:solidFill>
                <a:srgbClr val="000E2F"/>
              </a:solidFill>
              <a:latin typeface="Montserrat" panose="00000500000000000000" pitchFamily="2" charset="0"/>
            </a:endParaRPr>
          </a:p>
          <a:p>
            <a:pPr marL="0" indent="0" fontAlgn="base">
              <a:spcBef>
                <a:spcPts val="0"/>
              </a:spcBef>
              <a:buNone/>
            </a:pPr>
            <a:r>
              <a:rPr lang="en-US" sz="1400" b="1" dirty="0">
                <a:solidFill>
                  <a:srgbClr val="000E2F"/>
                </a:solidFill>
                <a:latin typeface="Montserrat" panose="00000500000000000000" pitchFamily="2" charset="0"/>
              </a:rPr>
              <a:t>Services:</a:t>
            </a:r>
            <a:endParaRPr lang="en-US" sz="1400" b="1" dirty="0">
              <a:solidFill>
                <a:srgbClr val="000E2F"/>
              </a:solidFill>
              <a:latin typeface="Montserrat"/>
              <a:sym typeface="Montserrat"/>
            </a:endParaRPr>
          </a:p>
          <a:p>
            <a:pPr marL="0" indent="0" fontAlgn="base">
              <a:spcBef>
                <a:spcPts val="0"/>
              </a:spcBef>
              <a:buNone/>
            </a:pPr>
            <a:endParaRPr lang="en-US" sz="1400" dirty="0">
              <a:solidFill>
                <a:srgbClr val="000E2F"/>
              </a:solidFill>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Prescription medication</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Medication management</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Over-the-counter medication</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Medical supplies</a:t>
            </a:r>
            <a:endParaRPr lang="en-US" sz="1400" dirty="0">
              <a:latin typeface="Montserrat"/>
              <a:ea typeface="Montserrat"/>
              <a:cs typeface="Montserrat"/>
              <a:sym typeface="Montserrat"/>
            </a:endParaRPr>
          </a:p>
          <a:p>
            <a:pPr marL="457200" lvl="0" indent="-361950" algn="l" rtl="0">
              <a:lnSpc>
                <a:spcPct val="100000"/>
              </a:lnSpc>
              <a:spcBef>
                <a:spcPts val="0"/>
              </a:spcBef>
              <a:spcAft>
                <a:spcPts val="0"/>
              </a:spcAft>
              <a:buClr>
                <a:srgbClr val="000E2F"/>
              </a:buClr>
              <a:buSzPts val="2100"/>
              <a:buFont typeface="Montserrat"/>
              <a:buChar char="●"/>
            </a:pPr>
            <a:endParaRPr lang="en-US" dirty="0">
              <a:latin typeface="Montserrat"/>
              <a:ea typeface="Montserrat"/>
              <a:cs typeface="Montserrat"/>
              <a:sym typeface="Montserrat"/>
            </a:endParaRPr>
          </a:p>
          <a:p>
            <a:endParaRPr lang="en-US" dirty="0"/>
          </a:p>
        </p:txBody>
      </p:sp>
      <p:pic>
        <p:nvPicPr>
          <p:cNvPr id="9" name="Google Shape;278;p38" descr="A picture containing shelf, book, indoor, bottle&#10;&#10;Description automatically generated">
            <a:extLst>
              <a:ext uri="{FF2B5EF4-FFF2-40B4-BE49-F238E27FC236}">
                <a16:creationId xmlns:a16="http://schemas.microsoft.com/office/drawing/2014/main" id="{7A0EFCEE-469B-4914-ADFB-87B64827CCB0}"/>
              </a:ext>
            </a:extLst>
          </p:cNvPr>
          <p:cNvPicPr preferRelativeResize="0"/>
          <p:nvPr/>
        </p:nvPicPr>
        <p:blipFill rotWithShape="1">
          <a:blip r:embed="rId2">
            <a:alphaModFix/>
          </a:blip>
          <a:srcRect t="14915"/>
          <a:stretch/>
        </p:blipFill>
        <p:spPr>
          <a:xfrm>
            <a:off x="5351083" y="2479834"/>
            <a:ext cx="1903734" cy="1079899"/>
          </a:xfrm>
          <a:prstGeom prst="rect">
            <a:avLst/>
          </a:prstGeom>
          <a:noFill/>
          <a:ln>
            <a:noFill/>
          </a:ln>
        </p:spPr>
      </p:pic>
      <p:pic>
        <p:nvPicPr>
          <p:cNvPr id="10" name="Google Shape;279;p38" descr="A picture containing indoor, living, room, sitting&#10;&#10;Description automatically generated">
            <a:extLst>
              <a:ext uri="{FF2B5EF4-FFF2-40B4-BE49-F238E27FC236}">
                <a16:creationId xmlns:a16="http://schemas.microsoft.com/office/drawing/2014/main" id="{C3BA0406-8185-43D5-BBAE-B5AD8645B7F0}"/>
              </a:ext>
            </a:extLst>
          </p:cNvPr>
          <p:cNvPicPr preferRelativeResize="0"/>
          <p:nvPr/>
        </p:nvPicPr>
        <p:blipFill rotWithShape="1">
          <a:blip r:embed="rId3">
            <a:alphaModFix/>
          </a:blip>
          <a:srcRect l="8399" r="26334"/>
          <a:stretch/>
        </p:blipFill>
        <p:spPr>
          <a:xfrm>
            <a:off x="5351083" y="490481"/>
            <a:ext cx="1903733" cy="1944585"/>
          </a:xfrm>
          <a:prstGeom prst="rect">
            <a:avLst/>
          </a:prstGeom>
          <a:noFill/>
          <a:ln>
            <a:noFill/>
          </a:ln>
        </p:spPr>
      </p:pic>
      <p:pic>
        <p:nvPicPr>
          <p:cNvPr id="11" name="Google Shape;280;p38" descr="A picture containing indoor, sitting, man, small&#10;&#10;Description automatically generated">
            <a:extLst>
              <a:ext uri="{FF2B5EF4-FFF2-40B4-BE49-F238E27FC236}">
                <a16:creationId xmlns:a16="http://schemas.microsoft.com/office/drawing/2014/main" id="{75117781-6E36-4214-8C2D-5ADE742B4ABE}"/>
              </a:ext>
            </a:extLst>
          </p:cNvPr>
          <p:cNvPicPr preferRelativeResize="0"/>
          <p:nvPr/>
        </p:nvPicPr>
        <p:blipFill rotWithShape="1">
          <a:blip r:embed="rId4">
            <a:alphaModFix/>
          </a:blip>
          <a:srcRect/>
          <a:stretch/>
        </p:blipFill>
        <p:spPr>
          <a:xfrm rot="-5400000">
            <a:off x="7016333" y="2982055"/>
            <a:ext cx="1715120" cy="1143412"/>
          </a:xfrm>
          <a:prstGeom prst="rect">
            <a:avLst/>
          </a:prstGeom>
          <a:noFill/>
          <a:ln>
            <a:noFill/>
          </a:ln>
        </p:spPr>
      </p:pic>
      <p:pic>
        <p:nvPicPr>
          <p:cNvPr id="12" name="Google Shape;281;p38" descr="A close up of a sign&#10;&#10;Description automatically generated">
            <a:extLst>
              <a:ext uri="{FF2B5EF4-FFF2-40B4-BE49-F238E27FC236}">
                <a16:creationId xmlns:a16="http://schemas.microsoft.com/office/drawing/2014/main" id="{D9CCC7B3-389A-4A01-B474-B748C29FC083}"/>
              </a:ext>
            </a:extLst>
          </p:cNvPr>
          <p:cNvPicPr preferRelativeResize="0"/>
          <p:nvPr/>
        </p:nvPicPr>
        <p:blipFill rotWithShape="1">
          <a:blip r:embed="rId5">
            <a:alphaModFix/>
          </a:blip>
          <a:srcRect l="19115" r="23167"/>
          <a:stretch/>
        </p:blipFill>
        <p:spPr>
          <a:xfrm>
            <a:off x="7302186" y="490481"/>
            <a:ext cx="1143414" cy="1320715"/>
          </a:xfrm>
          <a:prstGeom prst="rect">
            <a:avLst/>
          </a:prstGeom>
          <a:noFill/>
          <a:ln>
            <a:noFill/>
          </a:ln>
        </p:spPr>
      </p:pic>
      <p:pic>
        <p:nvPicPr>
          <p:cNvPr id="13" name="Google Shape;282;p38" descr="A picture containing indoor, table, sitting, cup&#10;&#10;Description automatically generated">
            <a:extLst>
              <a:ext uri="{FF2B5EF4-FFF2-40B4-BE49-F238E27FC236}">
                <a16:creationId xmlns:a16="http://schemas.microsoft.com/office/drawing/2014/main" id="{0D8D0ACA-0722-4257-8B06-C102C0063809}"/>
              </a:ext>
            </a:extLst>
          </p:cNvPr>
          <p:cNvPicPr preferRelativeResize="0"/>
          <p:nvPr/>
        </p:nvPicPr>
        <p:blipFill rotWithShape="1">
          <a:blip r:embed="rId6">
            <a:alphaModFix/>
          </a:blip>
          <a:srcRect/>
          <a:stretch/>
        </p:blipFill>
        <p:spPr>
          <a:xfrm>
            <a:off x="6071622" y="3622526"/>
            <a:ext cx="1183194" cy="788795"/>
          </a:xfrm>
          <a:prstGeom prst="rect">
            <a:avLst/>
          </a:prstGeom>
          <a:noFill/>
          <a:ln>
            <a:noFill/>
          </a:ln>
        </p:spPr>
      </p:pic>
      <p:pic>
        <p:nvPicPr>
          <p:cNvPr id="14" name="Google Shape;283;p38" descr="Alicia Williams '15 PharmD. (Peter Morenus/UConn Photo)">
            <a:extLst>
              <a:ext uri="{FF2B5EF4-FFF2-40B4-BE49-F238E27FC236}">
                <a16:creationId xmlns:a16="http://schemas.microsoft.com/office/drawing/2014/main" id="{D4F04A33-7BB1-4535-AFF6-DAEF331E4B53}"/>
              </a:ext>
            </a:extLst>
          </p:cNvPr>
          <p:cNvPicPr preferRelativeResize="0"/>
          <p:nvPr/>
        </p:nvPicPr>
        <p:blipFill rotWithShape="1">
          <a:blip r:embed="rId7">
            <a:alphaModFix/>
          </a:blip>
          <a:srcRect/>
          <a:stretch/>
        </p:blipFill>
        <p:spPr>
          <a:xfrm>
            <a:off x="5351083" y="3620520"/>
            <a:ext cx="646097" cy="803899"/>
          </a:xfrm>
          <a:prstGeom prst="rect">
            <a:avLst/>
          </a:prstGeom>
          <a:noFill/>
          <a:ln>
            <a:noFill/>
          </a:ln>
        </p:spPr>
      </p:pic>
      <p:pic>
        <p:nvPicPr>
          <p:cNvPr id="15" name="Google Shape;284;p38" descr="A picture containing table, sitting, food&#10;&#10;Description automatically generated">
            <a:extLst>
              <a:ext uri="{FF2B5EF4-FFF2-40B4-BE49-F238E27FC236}">
                <a16:creationId xmlns:a16="http://schemas.microsoft.com/office/drawing/2014/main" id="{FFF47049-7BB0-4D13-9046-3634ED54E6C6}"/>
              </a:ext>
            </a:extLst>
          </p:cNvPr>
          <p:cNvPicPr preferRelativeResize="0"/>
          <p:nvPr/>
        </p:nvPicPr>
        <p:blipFill rotWithShape="1">
          <a:blip r:embed="rId8">
            <a:alphaModFix/>
          </a:blip>
          <a:srcRect l="48559" t="1530" r="4900" b="-1529"/>
          <a:stretch/>
        </p:blipFill>
        <p:spPr>
          <a:xfrm rot="5400000">
            <a:off x="7474783" y="1680266"/>
            <a:ext cx="798218" cy="1143414"/>
          </a:xfrm>
          <a:prstGeom prst="rect">
            <a:avLst/>
          </a:prstGeom>
          <a:noFill/>
          <a:ln>
            <a:noFill/>
          </a:ln>
        </p:spPr>
      </p:pic>
    </p:spTree>
    <p:extLst>
      <p:ext uri="{BB962C8B-B14F-4D97-AF65-F5344CB8AC3E}">
        <p14:creationId xmlns:p14="http://schemas.microsoft.com/office/powerpoint/2010/main" val="20564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Mental Health</a:t>
            </a:r>
          </a:p>
        </p:txBody>
      </p:sp>
      <p:sp>
        <p:nvSpPr>
          <p:cNvPr id="8" name="Content Placeholder 7">
            <a:extLst>
              <a:ext uri="{FF2B5EF4-FFF2-40B4-BE49-F238E27FC236}">
                <a16:creationId xmlns:a16="http://schemas.microsoft.com/office/drawing/2014/main" id="{FF98C8BB-A4D1-459B-AD6A-3DAD0D3BA9BA}"/>
              </a:ext>
            </a:extLst>
          </p:cNvPr>
          <p:cNvSpPr>
            <a:spLocks noGrp="1"/>
          </p:cNvSpPr>
          <p:nvPr>
            <p:ph idx="1"/>
          </p:nvPr>
        </p:nvSpPr>
        <p:spPr/>
        <p:txBody>
          <a:bodyPr/>
          <a:lstStyle/>
          <a:p>
            <a:pPr marL="0" indent="0" fontAlgn="base">
              <a:spcBef>
                <a:spcPts val="0"/>
              </a:spcBef>
              <a:buNone/>
            </a:pPr>
            <a:r>
              <a:rPr lang="en-US" sz="1400" b="1" dirty="0">
                <a:solidFill>
                  <a:srgbClr val="000E2F"/>
                </a:solidFill>
                <a:latin typeface="Montserrat" panose="00000500000000000000" pitchFamily="2" charset="0"/>
              </a:rPr>
              <a:t>The people that can help support your </a:t>
            </a:r>
          </a:p>
          <a:p>
            <a:pPr marL="0" indent="0" fontAlgn="base">
              <a:spcBef>
                <a:spcPts val="0"/>
              </a:spcBef>
              <a:buNone/>
            </a:pPr>
            <a:r>
              <a:rPr lang="en-US" sz="1400" b="1" dirty="0">
                <a:solidFill>
                  <a:srgbClr val="000E2F"/>
                </a:solidFill>
                <a:latin typeface="Montserrat" panose="00000500000000000000" pitchFamily="2" charset="0"/>
              </a:rPr>
              <a:t>mental health </a:t>
            </a:r>
          </a:p>
          <a:p>
            <a:pPr marL="0" indent="0" fontAlgn="base">
              <a:spcBef>
                <a:spcPts val="0"/>
              </a:spcBef>
              <a:buNone/>
            </a:pPr>
            <a:endParaRPr lang="en-US" sz="1400" b="1" dirty="0">
              <a:solidFill>
                <a:srgbClr val="000E2F"/>
              </a:solidFill>
              <a:latin typeface="Montserrat" panose="00000500000000000000" pitchFamily="2" charset="0"/>
            </a:endParaRPr>
          </a:p>
          <a:p>
            <a:pPr marL="0" indent="0" fontAlgn="base">
              <a:spcBef>
                <a:spcPts val="0"/>
              </a:spcBef>
              <a:buNone/>
            </a:pPr>
            <a:r>
              <a:rPr lang="en-US" sz="1400" b="1" dirty="0">
                <a:solidFill>
                  <a:srgbClr val="000E2F"/>
                </a:solidFill>
                <a:latin typeface="Montserrat" panose="00000500000000000000" pitchFamily="2" charset="0"/>
              </a:rPr>
              <a:t>Services:</a:t>
            </a:r>
            <a:endParaRPr lang="en-US" sz="1400" b="1" dirty="0">
              <a:solidFill>
                <a:srgbClr val="000E2F"/>
              </a:solidFill>
              <a:latin typeface="Montserrat"/>
              <a:sym typeface="Montserrat"/>
            </a:endParaRPr>
          </a:p>
          <a:p>
            <a:pPr marL="0" indent="0" fontAlgn="base">
              <a:spcBef>
                <a:spcPts val="0"/>
              </a:spcBef>
              <a:buNone/>
            </a:pPr>
            <a:endParaRPr lang="en-US" sz="1400" dirty="0">
              <a:solidFill>
                <a:srgbClr val="000E2F"/>
              </a:solidFill>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Individual and group therapy </a:t>
            </a:r>
            <a:endParaRPr lang="en-US" sz="1400" dirty="0">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Case management</a:t>
            </a:r>
            <a:endParaRPr lang="en-US" sz="1400" dirty="0">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“Let’s Talk” </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Consultation Hours</a:t>
            </a:r>
            <a:endParaRPr lang="en-US" sz="1400" dirty="0">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Substance use recovery</a:t>
            </a:r>
            <a:endParaRPr lang="en-US" sz="1400" dirty="0">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Mindfulness, Meditation, Yoga</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24/7 crisis support</a:t>
            </a:r>
            <a:endParaRPr lang="en-US" sz="1400" dirty="0">
              <a:latin typeface="Montserrat"/>
              <a:ea typeface="Montserrat"/>
              <a:cs typeface="Montserrat"/>
              <a:sym typeface="Montserrat"/>
            </a:endParaRPr>
          </a:p>
          <a:p>
            <a:pPr marL="457200" lvl="0" indent="-361950" algn="l" rtl="0">
              <a:lnSpc>
                <a:spcPct val="100000"/>
              </a:lnSpc>
              <a:spcBef>
                <a:spcPts val="0"/>
              </a:spcBef>
              <a:spcAft>
                <a:spcPts val="0"/>
              </a:spcAft>
              <a:buClr>
                <a:srgbClr val="000E2F"/>
              </a:buClr>
              <a:buSzPts val="2100"/>
              <a:buFont typeface="Montserrat"/>
              <a:buChar char="●"/>
            </a:pPr>
            <a:endParaRPr lang="en-US" dirty="0">
              <a:latin typeface="Montserrat"/>
              <a:ea typeface="Montserrat"/>
              <a:cs typeface="Montserrat"/>
              <a:sym typeface="Montserrat"/>
            </a:endParaRPr>
          </a:p>
          <a:p>
            <a:endParaRPr lang="en-US" dirty="0"/>
          </a:p>
        </p:txBody>
      </p:sp>
      <p:pic>
        <p:nvPicPr>
          <p:cNvPr id="3" name="Google Shape;259;p36" descr="A dog sitting in front of a sign&#10;&#10;Description automatically generated">
            <a:extLst>
              <a:ext uri="{FF2B5EF4-FFF2-40B4-BE49-F238E27FC236}">
                <a16:creationId xmlns:a16="http://schemas.microsoft.com/office/drawing/2014/main" id="{D64672A9-F900-49F3-9334-2F414D3698B2}"/>
              </a:ext>
            </a:extLst>
          </p:cNvPr>
          <p:cNvPicPr preferRelativeResize="0"/>
          <p:nvPr/>
        </p:nvPicPr>
        <p:blipFill rotWithShape="1">
          <a:blip r:embed="rId2">
            <a:alphaModFix/>
          </a:blip>
          <a:srcRect l="18642" t="358" r="11649" b="14175"/>
          <a:stretch/>
        </p:blipFill>
        <p:spPr>
          <a:xfrm>
            <a:off x="5020401" y="780001"/>
            <a:ext cx="874544" cy="1429616"/>
          </a:xfrm>
          <a:prstGeom prst="rect">
            <a:avLst/>
          </a:prstGeom>
          <a:noFill/>
          <a:ln>
            <a:noFill/>
          </a:ln>
        </p:spPr>
      </p:pic>
      <p:pic>
        <p:nvPicPr>
          <p:cNvPr id="4" name="Google Shape;260;p36" descr="A group of people posing for a photo&#10;&#10;Description automatically generated">
            <a:extLst>
              <a:ext uri="{FF2B5EF4-FFF2-40B4-BE49-F238E27FC236}">
                <a16:creationId xmlns:a16="http://schemas.microsoft.com/office/drawing/2014/main" id="{4E06E896-9DBC-44A3-A86A-3FFCFBE6BE9F}"/>
              </a:ext>
            </a:extLst>
          </p:cNvPr>
          <p:cNvPicPr preferRelativeResize="0"/>
          <p:nvPr/>
        </p:nvPicPr>
        <p:blipFill rotWithShape="1">
          <a:blip r:embed="rId3">
            <a:alphaModFix/>
          </a:blip>
          <a:srcRect/>
          <a:stretch/>
        </p:blipFill>
        <p:spPr>
          <a:xfrm>
            <a:off x="4962310" y="2210140"/>
            <a:ext cx="2772162" cy="2100556"/>
          </a:xfrm>
          <a:prstGeom prst="rect">
            <a:avLst/>
          </a:prstGeom>
          <a:noFill/>
          <a:ln>
            <a:noFill/>
          </a:ln>
        </p:spPr>
      </p:pic>
      <p:pic>
        <p:nvPicPr>
          <p:cNvPr id="5" name="Google Shape;261;p36" descr="A group of people posing for a photo&#10;&#10;Description automatically generated">
            <a:extLst>
              <a:ext uri="{FF2B5EF4-FFF2-40B4-BE49-F238E27FC236}">
                <a16:creationId xmlns:a16="http://schemas.microsoft.com/office/drawing/2014/main" id="{B28F321A-F5D4-476D-BC4A-E14421AA3C76}"/>
              </a:ext>
            </a:extLst>
          </p:cNvPr>
          <p:cNvPicPr preferRelativeResize="0"/>
          <p:nvPr/>
        </p:nvPicPr>
        <p:blipFill rotWithShape="1">
          <a:blip r:embed="rId4">
            <a:alphaModFix/>
          </a:blip>
          <a:srcRect/>
          <a:stretch/>
        </p:blipFill>
        <p:spPr>
          <a:xfrm>
            <a:off x="5921783" y="843316"/>
            <a:ext cx="2765017" cy="1393226"/>
          </a:xfrm>
          <a:prstGeom prst="rect">
            <a:avLst/>
          </a:prstGeom>
          <a:noFill/>
          <a:ln>
            <a:noFill/>
          </a:ln>
        </p:spPr>
      </p:pic>
      <p:pic>
        <p:nvPicPr>
          <p:cNvPr id="6" name="Google Shape;262;p36">
            <a:extLst>
              <a:ext uri="{FF2B5EF4-FFF2-40B4-BE49-F238E27FC236}">
                <a16:creationId xmlns:a16="http://schemas.microsoft.com/office/drawing/2014/main" id="{F6AFB108-9E32-4B08-96A0-193F44A594FE}"/>
              </a:ext>
            </a:extLst>
          </p:cNvPr>
          <p:cNvPicPr preferRelativeResize="0"/>
          <p:nvPr/>
        </p:nvPicPr>
        <p:blipFill rotWithShape="1">
          <a:blip r:embed="rId5">
            <a:alphaModFix/>
          </a:blip>
          <a:srcRect r="67313" b="52681"/>
          <a:stretch/>
        </p:blipFill>
        <p:spPr>
          <a:xfrm>
            <a:off x="7768443" y="2273730"/>
            <a:ext cx="891285" cy="1290233"/>
          </a:xfrm>
          <a:prstGeom prst="rect">
            <a:avLst/>
          </a:prstGeom>
          <a:noFill/>
          <a:ln>
            <a:noFill/>
          </a:ln>
        </p:spPr>
      </p:pic>
      <p:pic>
        <p:nvPicPr>
          <p:cNvPr id="7" name="Google Shape;263;p36" descr="A close up of a sign&#10;&#10;Description automatically generated">
            <a:extLst>
              <a:ext uri="{FF2B5EF4-FFF2-40B4-BE49-F238E27FC236}">
                <a16:creationId xmlns:a16="http://schemas.microsoft.com/office/drawing/2014/main" id="{AF163CBF-647E-4B2D-85C8-1506877B18A1}"/>
              </a:ext>
            </a:extLst>
          </p:cNvPr>
          <p:cNvPicPr preferRelativeResize="0"/>
          <p:nvPr/>
        </p:nvPicPr>
        <p:blipFill rotWithShape="1">
          <a:blip r:embed="rId6">
            <a:alphaModFix/>
          </a:blip>
          <a:srcRect r="13404"/>
          <a:stretch/>
        </p:blipFill>
        <p:spPr>
          <a:xfrm>
            <a:off x="7759420" y="3615481"/>
            <a:ext cx="900309" cy="631076"/>
          </a:xfrm>
          <a:prstGeom prst="rect">
            <a:avLst/>
          </a:prstGeom>
          <a:noFill/>
          <a:ln>
            <a:noFill/>
          </a:ln>
        </p:spPr>
      </p:pic>
    </p:spTree>
    <p:extLst>
      <p:ext uri="{BB962C8B-B14F-4D97-AF65-F5344CB8AC3E}">
        <p14:creationId xmlns:p14="http://schemas.microsoft.com/office/powerpoint/2010/main" val="3672031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latin typeface="Montserrat" panose="00000500000000000000" pitchFamily="2" charset="0"/>
              </a:rPr>
              <a:t>Health Promotion</a:t>
            </a:r>
          </a:p>
        </p:txBody>
      </p:sp>
      <p:sp>
        <p:nvSpPr>
          <p:cNvPr id="8" name="Content Placeholder 7">
            <a:extLst>
              <a:ext uri="{FF2B5EF4-FFF2-40B4-BE49-F238E27FC236}">
                <a16:creationId xmlns:a16="http://schemas.microsoft.com/office/drawing/2014/main" id="{FF98C8BB-A4D1-459B-AD6A-3DAD0D3BA9BA}"/>
              </a:ext>
            </a:extLst>
          </p:cNvPr>
          <p:cNvSpPr>
            <a:spLocks noGrp="1"/>
          </p:cNvSpPr>
          <p:nvPr>
            <p:ph idx="1"/>
          </p:nvPr>
        </p:nvSpPr>
        <p:spPr>
          <a:xfrm>
            <a:off x="457200" y="1216500"/>
            <a:ext cx="3953435" cy="3394075"/>
          </a:xfrm>
        </p:spPr>
        <p:txBody>
          <a:bodyPr/>
          <a:lstStyle/>
          <a:p>
            <a:pPr marL="457200" lvl="0" indent="-361950" algn="l" rtl="0">
              <a:lnSpc>
                <a:spcPct val="100000"/>
              </a:lnSpc>
              <a:spcBef>
                <a:spcPts val="0"/>
              </a:spcBef>
              <a:spcAft>
                <a:spcPts val="0"/>
              </a:spcAft>
              <a:buClr>
                <a:srgbClr val="000E2F"/>
              </a:buClr>
              <a:buSzPts val="2100"/>
              <a:buFont typeface="Montserrat"/>
              <a:buChar char="●"/>
            </a:pPr>
            <a:endParaRPr lang="en-US" dirty="0">
              <a:latin typeface="Montserrat"/>
              <a:ea typeface="Montserrat"/>
              <a:cs typeface="Montserrat"/>
              <a:sym typeface="Montserrat"/>
            </a:endParaRPr>
          </a:p>
          <a:p>
            <a:endParaRPr lang="en-US" dirty="0"/>
          </a:p>
        </p:txBody>
      </p:sp>
      <p:pic>
        <p:nvPicPr>
          <p:cNvPr id="16" name="Google Shape;223;p34" descr="A person standing in front of a building&#10;&#10;Description automatically generated">
            <a:extLst>
              <a:ext uri="{FF2B5EF4-FFF2-40B4-BE49-F238E27FC236}">
                <a16:creationId xmlns:a16="http://schemas.microsoft.com/office/drawing/2014/main" id="{1F03FA0B-86C6-4D81-A22B-9CF1142A12BF}"/>
              </a:ext>
            </a:extLst>
          </p:cNvPr>
          <p:cNvPicPr preferRelativeResize="0"/>
          <p:nvPr/>
        </p:nvPicPr>
        <p:blipFill rotWithShape="1">
          <a:blip r:embed="rId2">
            <a:alphaModFix/>
          </a:blip>
          <a:srcRect l="6605" t="16216" r="23494" b="5383"/>
          <a:stretch/>
        </p:blipFill>
        <p:spPr>
          <a:xfrm>
            <a:off x="4914526" y="1625230"/>
            <a:ext cx="2242751" cy="1676935"/>
          </a:xfrm>
          <a:prstGeom prst="rect">
            <a:avLst/>
          </a:prstGeom>
          <a:noFill/>
          <a:ln>
            <a:noFill/>
          </a:ln>
        </p:spPr>
      </p:pic>
      <p:pic>
        <p:nvPicPr>
          <p:cNvPr id="17" name="Google Shape;224;p34" descr="A group of people sitting at a table&#10;&#10;Description automatically generated">
            <a:extLst>
              <a:ext uri="{FF2B5EF4-FFF2-40B4-BE49-F238E27FC236}">
                <a16:creationId xmlns:a16="http://schemas.microsoft.com/office/drawing/2014/main" id="{5AFEC733-94C2-4293-B2CD-00E4FD67D3A1}"/>
              </a:ext>
            </a:extLst>
          </p:cNvPr>
          <p:cNvPicPr preferRelativeResize="0"/>
          <p:nvPr/>
        </p:nvPicPr>
        <p:blipFill rotWithShape="1">
          <a:blip r:embed="rId3">
            <a:alphaModFix/>
          </a:blip>
          <a:srcRect l="40214" t="26342" r="36228" b="32276"/>
          <a:stretch/>
        </p:blipFill>
        <p:spPr>
          <a:xfrm>
            <a:off x="7248582" y="1621069"/>
            <a:ext cx="1431962" cy="1676936"/>
          </a:xfrm>
          <a:prstGeom prst="rect">
            <a:avLst/>
          </a:prstGeom>
          <a:noFill/>
          <a:ln>
            <a:noFill/>
          </a:ln>
        </p:spPr>
      </p:pic>
      <p:pic>
        <p:nvPicPr>
          <p:cNvPr id="18" name="Google Shape;225;p34" descr="A picture containing indoor, window, table, sitting&#10;&#10;Description automatically generated">
            <a:extLst>
              <a:ext uri="{FF2B5EF4-FFF2-40B4-BE49-F238E27FC236}">
                <a16:creationId xmlns:a16="http://schemas.microsoft.com/office/drawing/2014/main" id="{5E731472-D40C-479F-AE32-63D4B5CE9E7C}"/>
              </a:ext>
            </a:extLst>
          </p:cNvPr>
          <p:cNvPicPr preferRelativeResize="0"/>
          <p:nvPr/>
        </p:nvPicPr>
        <p:blipFill rotWithShape="1">
          <a:blip r:embed="rId4">
            <a:alphaModFix/>
          </a:blip>
          <a:srcRect l="37212" t="28324" r="34939" b="45059"/>
          <a:stretch/>
        </p:blipFill>
        <p:spPr>
          <a:xfrm>
            <a:off x="6913273" y="3351847"/>
            <a:ext cx="1773527" cy="1129988"/>
          </a:xfrm>
          <a:prstGeom prst="rect">
            <a:avLst/>
          </a:prstGeom>
          <a:noFill/>
          <a:ln>
            <a:noFill/>
          </a:ln>
          <a:effectLst>
            <a:outerShdw blurRad="190500" algn="tl" rotWithShape="0">
              <a:srgbClr val="000000">
                <a:alpha val="69803"/>
              </a:srgbClr>
            </a:outerShdw>
          </a:effectLst>
        </p:spPr>
      </p:pic>
      <p:pic>
        <p:nvPicPr>
          <p:cNvPr id="19" name="Google Shape;226;p34" descr="A group of people sitting around a dog&#10;&#10;Description automatically generated">
            <a:extLst>
              <a:ext uri="{FF2B5EF4-FFF2-40B4-BE49-F238E27FC236}">
                <a16:creationId xmlns:a16="http://schemas.microsoft.com/office/drawing/2014/main" id="{D01B559B-D9EE-4973-AC24-3229983C484D}"/>
              </a:ext>
            </a:extLst>
          </p:cNvPr>
          <p:cNvPicPr preferRelativeResize="0"/>
          <p:nvPr/>
        </p:nvPicPr>
        <p:blipFill rotWithShape="1">
          <a:blip r:embed="rId5">
            <a:alphaModFix/>
          </a:blip>
          <a:srcRect b="10558"/>
          <a:stretch/>
        </p:blipFill>
        <p:spPr>
          <a:xfrm>
            <a:off x="4914526" y="446510"/>
            <a:ext cx="1885950" cy="1129037"/>
          </a:xfrm>
          <a:prstGeom prst="rect">
            <a:avLst/>
          </a:prstGeom>
          <a:noFill/>
          <a:ln>
            <a:noFill/>
          </a:ln>
        </p:spPr>
      </p:pic>
      <p:pic>
        <p:nvPicPr>
          <p:cNvPr id="20" name="Google Shape;227;p34" descr="A close up of a sign&#10;&#10;Description automatically generated">
            <a:extLst>
              <a:ext uri="{FF2B5EF4-FFF2-40B4-BE49-F238E27FC236}">
                <a16:creationId xmlns:a16="http://schemas.microsoft.com/office/drawing/2014/main" id="{A1F929B9-A79D-4835-8680-DFD0C27424D8}"/>
              </a:ext>
            </a:extLst>
          </p:cNvPr>
          <p:cNvPicPr preferRelativeResize="0"/>
          <p:nvPr/>
        </p:nvPicPr>
        <p:blipFill rotWithShape="1">
          <a:blip r:embed="rId6">
            <a:alphaModFix/>
          </a:blip>
          <a:srcRect l="764" r="4051"/>
          <a:stretch/>
        </p:blipFill>
        <p:spPr>
          <a:xfrm>
            <a:off x="6883580" y="456746"/>
            <a:ext cx="1782518" cy="1123616"/>
          </a:xfrm>
          <a:prstGeom prst="rect">
            <a:avLst/>
          </a:prstGeom>
          <a:noFill/>
          <a:ln>
            <a:noFill/>
          </a:ln>
        </p:spPr>
      </p:pic>
      <p:pic>
        <p:nvPicPr>
          <p:cNvPr id="21" name="Google Shape;228;p34" descr="A picture containing drawing, food&#10;&#10;Description automatically generated">
            <a:extLst>
              <a:ext uri="{FF2B5EF4-FFF2-40B4-BE49-F238E27FC236}">
                <a16:creationId xmlns:a16="http://schemas.microsoft.com/office/drawing/2014/main" id="{E2D88C7B-B5DC-4531-91DF-B202238E7E40}"/>
              </a:ext>
            </a:extLst>
          </p:cNvPr>
          <p:cNvPicPr preferRelativeResize="0"/>
          <p:nvPr/>
        </p:nvPicPr>
        <p:blipFill rotWithShape="1">
          <a:blip r:embed="rId7">
            <a:alphaModFix/>
          </a:blip>
          <a:srcRect/>
          <a:stretch/>
        </p:blipFill>
        <p:spPr>
          <a:xfrm>
            <a:off x="4914526" y="3393258"/>
            <a:ext cx="1920240" cy="1075334"/>
          </a:xfrm>
          <a:prstGeom prst="rect">
            <a:avLst/>
          </a:prstGeom>
          <a:noFill/>
          <a:ln>
            <a:noFill/>
          </a:ln>
          <a:effectLst>
            <a:outerShdw blurRad="292100" dist="139700" dir="2700000" algn="tl" rotWithShape="0">
              <a:srgbClr val="333333">
                <a:alpha val="64705"/>
              </a:srgbClr>
            </a:outerShdw>
          </a:effectLst>
        </p:spPr>
      </p:pic>
      <p:sp>
        <p:nvSpPr>
          <p:cNvPr id="23" name="Content Placeholder 7">
            <a:extLst>
              <a:ext uri="{FF2B5EF4-FFF2-40B4-BE49-F238E27FC236}">
                <a16:creationId xmlns:a16="http://schemas.microsoft.com/office/drawing/2014/main" id="{221C80D2-AE11-4AB4-B928-DB50FA9648C2}"/>
              </a:ext>
            </a:extLst>
          </p:cNvPr>
          <p:cNvSpPr txBox="1">
            <a:spLocks/>
          </p:cNvSpPr>
          <p:nvPr/>
        </p:nvSpPr>
        <p:spPr>
          <a:xfrm>
            <a:off x="457200" y="1244277"/>
            <a:ext cx="3953435" cy="3394075"/>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1800" kern="1200">
                <a:solidFill>
                  <a:schemeClr val="tx1"/>
                </a:solidFill>
                <a:latin typeface="+mn-lt"/>
                <a:ea typeface="+mn-ea"/>
                <a:cs typeface="Arial"/>
              </a:defRPr>
            </a:lvl1pPr>
            <a:lvl2pPr marL="742950" indent="-285750" algn="l" defTabSz="457200" rtl="0" eaLnBrk="1" latinLnBrk="0" hangingPunct="1">
              <a:spcBef>
                <a:spcPct val="20000"/>
              </a:spcBef>
              <a:buFont typeface="Arial"/>
              <a:buChar char="–"/>
              <a:defRPr sz="1800" kern="1200">
                <a:solidFill>
                  <a:schemeClr val="tx1"/>
                </a:solidFill>
                <a:latin typeface="+mn-lt"/>
                <a:ea typeface="+mn-ea"/>
                <a:cs typeface="Arial"/>
              </a:defRPr>
            </a:lvl2pPr>
            <a:lvl3pPr marL="1143000" indent="-228600" algn="l" defTabSz="457200" rtl="0" eaLnBrk="1" latinLnBrk="0" hangingPunct="1">
              <a:spcBef>
                <a:spcPct val="20000"/>
              </a:spcBef>
              <a:buFont typeface="Arial"/>
              <a:buChar char="•"/>
              <a:defRPr sz="1800" kern="1200">
                <a:solidFill>
                  <a:schemeClr val="tx1"/>
                </a:solidFill>
                <a:latin typeface="+mn-lt"/>
                <a:ea typeface="+mn-ea"/>
                <a:cs typeface="Arial"/>
              </a:defRPr>
            </a:lvl3pPr>
            <a:lvl4pPr marL="1600200" indent="-228600" algn="l" defTabSz="457200" rtl="0" eaLnBrk="1" latinLnBrk="0" hangingPunct="1">
              <a:spcBef>
                <a:spcPct val="20000"/>
              </a:spcBef>
              <a:buFont typeface="Arial"/>
              <a:buChar char="–"/>
              <a:defRPr sz="1800" kern="1200">
                <a:solidFill>
                  <a:schemeClr val="tx1"/>
                </a:solidFill>
                <a:latin typeface="+mn-lt"/>
                <a:ea typeface="+mn-ea"/>
                <a:cs typeface="Arial"/>
              </a:defRPr>
            </a:lvl4pPr>
            <a:lvl5pPr marL="2057400" indent="-228600" algn="l" defTabSz="457200" rtl="0" eaLnBrk="1" latinLnBrk="0" hangingPunct="1">
              <a:spcBef>
                <a:spcPct val="20000"/>
              </a:spcBef>
              <a:buFont typeface="Arial"/>
              <a:buChar char="»"/>
              <a:defRPr sz="1800" kern="1200">
                <a:solidFill>
                  <a:schemeClr val="tx1"/>
                </a:solidFill>
                <a:latin typeface="+mn-lt"/>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fontAlgn="base">
              <a:spcBef>
                <a:spcPts val="0"/>
              </a:spcBef>
              <a:buFont typeface="Arial"/>
              <a:buNone/>
            </a:pPr>
            <a:r>
              <a:rPr lang="en-US" sz="1400" b="1" dirty="0">
                <a:solidFill>
                  <a:srgbClr val="000E2F"/>
                </a:solidFill>
                <a:latin typeface="Montserrat" panose="00000500000000000000" pitchFamily="2" charset="0"/>
              </a:rPr>
              <a:t>We help create a culture of health and wellness at UConn through:</a:t>
            </a:r>
          </a:p>
          <a:p>
            <a:pPr marL="0" indent="0" fontAlgn="base">
              <a:spcBef>
                <a:spcPts val="0"/>
              </a:spcBef>
              <a:buFont typeface="Arial"/>
              <a:buNone/>
            </a:pPr>
            <a:endParaRPr lang="en-US" sz="1400" b="1" dirty="0">
              <a:solidFill>
                <a:srgbClr val="000E2F"/>
              </a:solidFill>
              <a:latin typeface="Montserrat" panose="00000500000000000000" pitchFamily="2" charset="0"/>
            </a:endParaRPr>
          </a:p>
          <a:p>
            <a:pPr marL="0" indent="0" fontAlgn="base">
              <a:spcBef>
                <a:spcPts val="0"/>
              </a:spcBef>
              <a:buFont typeface="Arial"/>
              <a:buNone/>
            </a:pPr>
            <a:r>
              <a:rPr lang="en-US" sz="1400" b="1" dirty="0">
                <a:solidFill>
                  <a:srgbClr val="000E2F"/>
                </a:solidFill>
                <a:latin typeface="Montserrat" panose="00000500000000000000" pitchFamily="2" charset="0"/>
              </a:rPr>
              <a:t>Services:</a:t>
            </a:r>
            <a:endParaRPr lang="en-US" sz="1400" b="1" dirty="0">
              <a:solidFill>
                <a:srgbClr val="000E2F"/>
              </a:solidFill>
              <a:latin typeface="Montserrat"/>
              <a:sym typeface="Montserrat"/>
            </a:endParaRPr>
          </a:p>
          <a:p>
            <a:pPr marL="0" indent="0" fontAlgn="base">
              <a:spcBef>
                <a:spcPts val="0"/>
              </a:spcBef>
              <a:buFont typeface="Arial"/>
              <a:buNone/>
            </a:pPr>
            <a:endParaRPr lang="en-US" sz="1400" dirty="0">
              <a:solidFill>
                <a:srgbClr val="000E2F"/>
              </a:solidFill>
              <a:latin typeface="Montserrat"/>
              <a:ea typeface="Montserrat"/>
              <a:cs typeface="Montserrat"/>
              <a:sym typeface="Montserrat"/>
            </a:endParaRP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Wellness Coalition</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Innovate Wellness</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UConn Recovery Community</a:t>
            </a:r>
          </a:p>
          <a:p>
            <a:pPr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Health education programs and partnerships</a:t>
            </a:r>
          </a:p>
          <a:p>
            <a:pPr lvl="1"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gloveBOX</a:t>
            </a:r>
          </a:p>
          <a:p>
            <a:pPr lvl="1"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The UConn Sexperts</a:t>
            </a:r>
          </a:p>
          <a:p>
            <a:pPr lvl="1" fontAlgn="base">
              <a:spcBef>
                <a:spcPts val="0"/>
              </a:spcBef>
              <a:buFont typeface="Arial" panose="020B0604020202020204" pitchFamily="34" charset="0"/>
              <a:buChar char="•"/>
            </a:pPr>
            <a:r>
              <a:rPr lang="en-US" sz="1400" dirty="0">
                <a:solidFill>
                  <a:srgbClr val="000E2F"/>
                </a:solidFill>
                <a:latin typeface="Montserrat"/>
                <a:ea typeface="Montserrat"/>
                <a:cs typeface="Montserrat"/>
                <a:sym typeface="Montserrat"/>
              </a:rPr>
              <a:t>BASICS/MAPP</a:t>
            </a:r>
            <a:endParaRPr lang="en-US" sz="1400" dirty="0">
              <a:latin typeface="Montserrat"/>
              <a:ea typeface="Montserrat"/>
              <a:cs typeface="Montserrat"/>
              <a:sym typeface="Montserrat"/>
            </a:endParaRPr>
          </a:p>
          <a:p>
            <a:pPr marL="457200" indent="-361950">
              <a:spcBef>
                <a:spcPts val="0"/>
              </a:spcBef>
              <a:buClr>
                <a:srgbClr val="000E2F"/>
              </a:buClr>
              <a:buSzPts val="2100"/>
              <a:buFont typeface="Montserrat"/>
              <a:buChar char="●"/>
            </a:pPr>
            <a:endParaRPr lang="en-US" dirty="0">
              <a:latin typeface="Montserrat"/>
              <a:ea typeface="Montserrat"/>
              <a:cs typeface="Montserrat"/>
              <a:sym typeface="Montserrat"/>
            </a:endParaRPr>
          </a:p>
          <a:p>
            <a:endParaRPr lang="en-US" dirty="0"/>
          </a:p>
        </p:txBody>
      </p:sp>
    </p:spTree>
    <p:extLst>
      <p:ext uri="{BB962C8B-B14F-4D97-AF65-F5344CB8AC3E}">
        <p14:creationId xmlns:p14="http://schemas.microsoft.com/office/powerpoint/2010/main" val="18206228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white-widescreen-templat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aW">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aW-white-wideformat-template" id="{9C83341D-5DAB-4A1C-A1A0-2650A1B4162B}" vid="{3EDCECAC-4489-4AED-B1C4-119ACF811F7A}"/>
    </a:ext>
  </a:extLst>
</a:theme>
</file>

<file path=ppt/theme/theme2.xml><?xml version="1.0" encoding="utf-8"?>
<a:theme xmlns:a="http://schemas.openxmlformats.org/drawingml/2006/main" name="UCblue-brushstrok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aW">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aW-white-wideformat-template" id="{9C83341D-5DAB-4A1C-A1A0-2650A1B4162B}" vid="{351B54A2-A0EB-4331-B270-92206FE51238}"/>
    </a:ext>
  </a:extLst>
</a:theme>
</file>

<file path=ppt/theme/theme3.xml><?xml version="1.0" encoding="utf-8"?>
<a:theme xmlns:a="http://schemas.openxmlformats.org/drawingml/2006/main" name="Alternate Title Slide">
  <a:themeElements>
    <a:clrScheme name="UConn Health Palette">
      <a:dk1>
        <a:sysClr val="windowText" lastClr="000000"/>
      </a:dk1>
      <a:lt1>
        <a:sysClr val="window" lastClr="FFFFFF"/>
      </a:lt1>
      <a:dk2>
        <a:srgbClr val="000E2F"/>
      </a:dk2>
      <a:lt2>
        <a:srgbClr val="A4C8E1"/>
      </a:lt2>
      <a:accent1>
        <a:srgbClr val="BE2D2D"/>
      </a:accent1>
      <a:accent2>
        <a:srgbClr val="004369"/>
      </a:accent2>
      <a:accent3>
        <a:srgbClr val="78AFBB"/>
      </a:accent3>
      <a:accent4>
        <a:srgbClr val="63C7C9"/>
      </a:accent4>
      <a:accent5>
        <a:srgbClr val="FFDA30"/>
      </a:accent5>
      <a:accent6>
        <a:srgbClr val="EF6A21"/>
      </a:accent6>
      <a:hlink>
        <a:srgbClr val="7E868C"/>
      </a:hlink>
      <a:folHlink>
        <a:srgbClr val="BDC0C3"/>
      </a:folHlink>
    </a:clrScheme>
    <a:fontScheme name="SHaW">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aW-white-wideformat-template" id="{9C83341D-5DAB-4A1C-A1A0-2650A1B4162B}" vid="{F9A9A284-1216-4D2A-8002-B57240B9FD46}"/>
    </a:ext>
  </a:extLst>
</a:theme>
</file>

<file path=ppt/theme/theme4.xml><?xml version="1.0" encoding="utf-8"?>
<a:theme xmlns:a="http://schemas.openxmlformats.org/drawingml/2006/main" name="emblem-light-blue-accen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HaW">
      <a:majorFont>
        <a:latin typeface="Gotham Bold"/>
        <a:ea typeface=""/>
        <a:cs typeface=""/>
      </a:majorFont>
      <a:minorFont>
        <a:latin typeface="Gotham Boo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SHaW-white-wideformat-template" id="{9C83341D-5DAB-4A1C-A1A0-2650A1B4162B}" vid="{65940075-87A3-454C-ACBE-DF452DBF83C5}"/>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C06D5DBE517ED47AB1FF612933B3742" ma:contentTypeVersion="16" ma:contentTypeDescription="Create a new document." ma:contentTypeScope="" ma:versionID="5d92bb45861049eecf0e0e26919d1554">
  <xsd:schema xmlns:xsd="http://www.w3.org/2001/XMLSchema" xmlns:xs="http://www.w3.org/2001/XMLSchema" xmlns:p="http://schemas.microsoft.com/office/2006/metadata/properties" xmlns:ns2="aa56b871-9c06-462d-a326-8e554e4962aa" xmlns:ns3="c705794c-3cbc-4fef-9c2c-3c6d297f5560" targetNamespace="http://schemas.microsoft.com/office/2006/metadata/properties" ma:root="true" ma:fieldsID="a1dc839800ca09f8bf020773dd0ebed1" ns2:_="" ns3:_="">
    <xsd:import namespace="aa56b871-9c06-462d-a326-8e554e4962aa"/>
    <xsd:import namespace="c705794c-3cbc-4fef-9c2c-3c6d297f5560"/>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DateTaken" minOccurs="0"/>
                <xsd:element ref="ns3:SharedWithUsers" minOccurs="0"/>
                <xsd:element ref="ns3:SharedWithDetails"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a56b871-9c06-462d-a326-8e554e4962a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DateTaken" ma:index="11"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e6962ab-0744-46a3-9e0f-3fe952fbdfd0"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c705794c-3cbc-4fef-9c2c-3c6d297f5560"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e512401c-69c6-4c02-9ac2-5acfa2df2dc3}" ma:internalName="TaxCatchAll" ma:showField="CatchAllData" ma:web="c705794c-3cbc-4fef-9c2c-3c6d297f5560">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SharedWithUsers xmlns="c705794c-3cbc-4fef-9c2c-3c6d297f5560">
      <UserInfo>
        <DisplayName>Tirabassi, Michelle</DisplayName>
        <AccountId>30</AccountId>
        <AccountType/>
      </UserInfo>
      <UserInfo>
        <DisplayName>Lafleur, Kelley</DisplayName>
        <AccountId>62</AccountId>
        <AccountType/>
      </UserInfo>
      <UserInfo>
        <DisplayName>Song, Chao</DisplayName>
        <AccountId>533</AccountId>
        <AccountType/>
      </UserInfo>
      <UserInfo>
        <DisplayName>Painter, Mary</DisplayName>
        <AccountId>453</AccountId>
        <AccountType/>
      </UserInfo>
    </SharedWithUsers>
    <TaxCatchAll xmlns="c705794c-3cbc-4fef-9c2c-3c6d297f5560" xsi:nil="true"/>
    <lcf76f155ced4ddcb4097134ff3c332f xmlns="aa56b871-9c06-462d-a326-8e554e4962aa">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87D2A1B0-FF3E-4009-940D-AED0EB70AA20}">
  <ds:schemaRefs>
    <ds:schemaRef ds:uri="http://schemas.microsoft.com/sharepoint/v3/contenttype/forms"/>
  </ds:schemaRefs>
</ds:datastoreItem>
</file>

<file path=customXml/itemProps2.xml><?xml version="1.0" encoding="utf-8"?>
<ds:datastoreItem xmlns:ds="http://schemas.openxmlformats.org/officeDocument/2006/customXml" ds:itemID="{94E1CDCB-9437-42B7-89BD-49B0A64A5A1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a56b871-9c06-462d-a326-8e554e4962aa"/>
    <ds:schemaRef ds:uri="c705794c-3cbc-4fef-9c2c-3c6d297f556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7B6F2769-7194-4217-93D3-3AF3A4742282}">
  <ds:schemaRefs>
    <ds:schemaRef ds:uri="http://purl.org/dc/dcmitype/"/>
    <ds:schemaRef ds:uri="aa56b871-9c06-462d-a326-8e554e4962aa"/>
    <ds:schemaRef ds:uri="http://schemas.microsoft.com/office/infopath/2007/PartnerControls"/>
    <ds:schemaRef ds:uri="http://www.w3.org/XML/1998/namespace"/>
    <ds:schemaRef ds:uri="http://purl.org/dc/terms/"/>
    <ds:schemaRef ds:uri="http://schemas.openxmlformats.org/package/2006/metadata/core-properties"/>
    <ds:schemaRef ds:uri="http://schemas.microsoft.com/office/2006/metadata/properties"/>
    <ds:schemaRef ds:uri="http://schemas.microsoft.com/office/2006/documentManagement/types"/>
    <ds:schemaRef ds:uri="c705794c-3cbc-4fef-9c2c-3c6d297f5560"/>
    <ds:schemaRef ds:uri="http://purl.org/dc/elements/1.1/"/>
  </ds:schemaRefs>
</ds:datastoreItem>
</file>

<file path=docProps/app.xml><?xml version="1.0" encoding="utf-8"?>
<Properties xmlns="http://schemas.openxmlformats.org/officeDocument/2006/extended-properties" xmlns:vt="http://schemas.openxmlformats.org/officeDocument/2006/docPropsVTypes">
  <Template/>
  <TotalTime>2563</TotalTime>
  <Words>1516</Words>
  <Application>Microsoft Office PowerPoint</Application>
  <PresentationFormat>On-screen Show (16:9)</PresentationFormat>
  <Paragraphs>239</Paragraphs>
  <Slides>33</Slides>
  <Notes>4</Notes>
  <HiddenSlides>0</HiddenSlides>
  <MMClips>0</MMClips>
  <ScaleCrop>false</ScaleCrop>
  <HeadingPairs>
    <vt:vector size="4" baseType="variant">
      <vt:variant>
        <vt:lpstr>Theme</vt:lpstr>
      </vt:variant>
      <vt:variant>
        <vt:i4>4</vt:i4>
      </vt:variant>
      <vt:variant>
        <vt:lpstr>Slide Titles</vt:lpstr>
      </vt:variant>
      <vt:variant>
        <vt:i4>33</vt:i4>
      </vt:variant>
    </vt:vector>
  </HeadingPairs>
  <TitlesOfParts>
    <vt:vector size="37" baseType="lpstr">
      <vt:lpstr>white-widescreen-template</vt:lpstr>
      <vt:lpstr>UCblue-brushstroke</vt:lpstr>
      <vt:lpstr>Alternate Title Slide</vt:lpstr>
      <vt:lpstr>emblem-light-blue-accent</vt:lpstr>
      <vt:lpstr>PowerPoint Presentation</vt:lpstr>
      <vt:lpstr>Your Health &amp; Wellness Team</vt:lpstr>
      <vt:lpstr>Locations</vt:lpstr>
      <vt:lpstr>Languages Spoken at Student Health and Wellness</vt:lpstr>
      <vt:lpstr>Our  services</vt:lpstr>
      <vt:lpstr>Medical Care</vt:lpstr>
      <vt:lpstr>Pharmacy</vt:lpstr>
      <vt:lpstr>Mental Health</vt:lpstr>
      <vt:lpstr>Health Promotion</vt:lpstr>
      <vt:lpstr>Services</vt:lpstr>
      <vt:lpstr>How To Make An Appointment</vt:lpstr>
      <vt:lpstr>What To Bring To Your Appointment</vt:lpstr>
      <vt:lpstr>After Hours Services (24/7 Services)</vt:lpstr>
      <vt:lpstr>When to Go to Emergency Services </vt:lpstr>
      <vt:lpstr>Services Available Off-Campus, but Not at Student Health and Wellness</vt:lpstr>
      <vt:lpstr>Health Insurance</vt:lpstr>
      <vt:lpstr>How Healthcare is Different in the United States</vt:lpstr>
      <vt:lpstr>Health Insurance</vt:lpstr>
      <vt:lpstr>Health Insurance</vt:lpstr>
      <vt:lpstr>Student Health Insurance Plan (SHIP) </vt:lpstr>
      <vt:lpstr>Health Insurance for Families</vt:lpstr>
      <vt:lpstr>Health Insurance for New Graduate Assistants, Fellows, &amp; Interns</vt:lpstr>
      <vt:lpstr>VACCINATION REQUIREMENTS</vt:lpstr>
      <vt:lpstr>Required Vaccinations (Immunizations)</vt:lpstr>
      <vt:lpstr>Do I Have To Schedule An Immunization Appointment?</vt:lpstr>
      <vt:lpstr>Submitting Your Health Requirements</vt:lpstr>
      <vt:lpstr>AlcoholEDU</vt:lpstr>
      <vt:lpstr>AlcoholEdu</vt:lpstr>
      <vt:lpstr>IMPORTANT DATES</vt:lpstr>
      <vt:lpstr>Important Dates</vt:lpstr>
      <vt:lpstr>Have Questions About Health Requirements or Insurance?</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FileNewTemplate</dc:title>
  <dc:creator>Diana</dc:creator>
  <cp:lastModifiedBy>Cates, Jocelyn</cp:lastModifiedBy>
  <cp:revision>80</cp:revision>
  <cp:lastPrinted>2021-07-21T16:55:31Z</cp:lastPrinted>
  <dcterms:created xsi:type="dcterms:W3CDTF">2010-04-12T23:12:02Z</dcterms:created>
  <dcterms:modified xsi:type="dcterms:W3CDTF">2022-06-21T17:51:54Z</dcterms:modified>
  <cp:contentStatus>Draft</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0x0101007C06D5DBE517ED47AB1FF612933B3742</vt:lpwstr>
  </property>
  <property fmtid="{D5CDD505-2E9C-101B-9397-08002B2CF9AE}" pid="3" name="MediaServiceImageTags">
    <vt:lpwstr/>
  </property>
</Properties>
</file>