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60" r:id="rId3"/>
  </p:sldMasterIdLst>
  <p:notesMasterIdLst>
    <p:notesMasterId r:id="rId53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Open Sans" panose="020B0606030504020204" pitchFamily="34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5" roundtripDataSignature="AMtx7mhX0377Hg2muufVI9P7HZ6BZ7vH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CB3275-FA61-4CFE-89E9-4A376F372AA3}">
  <a:tblStyle styleId="{F6CB3275-FA61-4CFE-89E9-4A376F372A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font" Target="fonts/font2.fntdata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font" Target="fonts/font8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3.fntdata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6.fntdata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4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font" Target="fonts/font7.fntdata"/><Relationship Id="rId65" Type="http://customschemas.google.com/relationships/presentationmetadata" Target="meta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could impact your decisions for any future SEVIS transfers or return visits using J-1 status</a:t>
            </a:r>
            <a:endParaRPr/>
          </a:p>
        </p:txBody>
      </p:sp>
      <p:sp>
        <p:nvSpPr>
          <p:cNvPr id="267" name="Google Shape;26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4" name="Google Shape;28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2" name="Google Shape;29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0" name="Google Shape;30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8" name="Google Shape;30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1" name="Google Shape;32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7" name="Google Shape;33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0" name="Google Shape;35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7" name="Google Shape;35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Check with ISSS if you have questions related to 212e and whether or not you are subject - All Chinese J-1 visa holders are subject to the rule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6" name="Google Shape;36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Can be expired and remain in U.S. so long as your DS-2019 is valid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1" name="Google Shape;38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96" name="Google Shape;39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use the email address you used to request your initial DS-2019.  DO NOT USE a UConn NetID if you’ve been issued one.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7285d260b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7285d260bf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g7285d260bf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7" name="Google Shape;42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8" name="Google Shape;43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6" name="Google Shape;446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CONSULT w/ ISSS if you have any questions!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6" name="Google Shape;45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? Public Burden Charge</a:t>
            </a:r>
            <a:endParaRPr/>
          </a:p>
        </p:txBody>
      </p:sp>
      <p:sp>
        <p:nvSpPr>
          <p:cNvPr id="465" name="Google Shape;46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1" name="Google Shape;471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1" name="Google Shape;481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7285d260b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7285d260bf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g7285d260bf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1" name="Google Shape;501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7" name="Google Shape;507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5" name="Google Shape;515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5" name="Google Shape;525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3" name="Google Shape;533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3" name="Google Shape;543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7" name="Google Shape;557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COVID-19: Tax deadlines extended to July 15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8" name="Google Shape;568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4" name="Google Shape;574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44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3" name="Google Shape;583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9" name="Google Shape;589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7" name="Google Shape;637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4" name="Google Shape;644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1" name="Google Shape;651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49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9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1"/>
          <p:cNvSpPr txBox="1">
            <a:spLocks noGrp="1"/>
          </p:cNvSpPr>
          <p:nvPr>
            <p:ph type="title"/>
          </p:nvPr>
        </p:nvSpPr>
        <p:spPr>
          <a:xfrm rot="5400000">
            <a:off x="4732867" y="2171700"/>
            <a:ext cx="5850467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1"/>
          <p:cNvSpPr txBox="1">
            <a:spLocks noGrp="1"/>
          </p:cNvSpPr>
          <p:nvPr>
            <p:ph type="body" idx="1"/>
          </p:nvPr>
        </p:nvSpPr>
        <p:spPr>
          <a:xfrm rot="5400000">
            <a:off x="541867" y="190501"/>
            <a:ext cx="5850467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6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7"/>
          <p:cNvSpPr txBox="1"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452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2" name="Google Shape;92;p57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452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3" name="Google Shape;93;p5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2"/>
          <p:cNvSpPr txBox="1"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6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6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6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3"/>
          <p:cNvSpPr txBox="1"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63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6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63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64"/>
          <p:cNvSpPr txBox="1">
            <a:spLocks noGrp="1"/>
          </p:cNvSpPr>
          <p:nvPr>
            <p:ph type="body" idx="1"/>
          </p:nvPr>
        </p:nvSpPr>
        <p:spPr>
          <a:xfrm>
            <a:off x="722313" y="2906185"/>
            <a:ext cx="7772400" cy="150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6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64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5"/>
          <p:cNvSpPr txBox="1"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65"/>
          <p:cNvSpPr txBox="1"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65"/>
          <p:cNvSpPr txBox="1">
            <a:spLocks noGrp="1"/>
          </p:cNvSpPr>
          <p:nvPr>
            <p:ph type="body" idx="2"/>
          </p:nvPr>
        </p:nvSpPr>
        <p:spPr>
          <a:xfrm>
            <a:off x="457200" y="2175934"/>
            <a:ext cx="4040188" cy="39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8" name="Google Shape;118;p65"/>
          <p:cNvSpPr txBox="1">
            <a:spLocks noGrp="1"/>
          </p:cNvSpPr>
          <p:nvPr>
            <p:ph type="body" idx="3"/>
          </p:nvPr>
        </p:nvSpPr>
        <p:spPr>
          <a:xfrm>
            <a:off x="4645026" y="1534584"/>
            <a:ext cx="4041775" cy="64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65"/>
          <p:cNvSpPr txBox="1">
            <a:spLocks noGrp="1"/>
          </p:cNvSpPr>
          <p:nvPr>
            <p:ph type="body" idx="4"/>
          </p:nvPr>
        </p:nvSpPr>
        <p:spPr>
          <a:xfrm>
            <a:off x="4645026" y="2175934"/>
            <a:ext cx="4041775" cy="39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0" name="Google Shape;120;p65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6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65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6"/>
          <p:cNvSpPr txBox="1"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6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6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6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6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6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8"/>
          <p:cNvSpPr txBox="1">
            <a:spLocks noGrp="1"/>
          </p:cNvSpPr>
          <p:nvPr>
            <p:ph type="title"/>
          </p:nvPr>
        </p:nvSpPr>
        <p:spPr>
          <a:xfrm>
            <a:off x="457201" y="273052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68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50" cy="5852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5" name="Google Shape;135;p68"/>
          <p:cNvSpPr txBox="1">
            <a:spLocks noGrp="1"/>
          </p:cNvSpPr>
          <p:nvPr>
            <p:ph type="body" idx="2"/>
          </p:nvPr>
        </p:nvSpPr>
        <p:spPr>
          <a:xfrm>
            <a:off x="457201" y="1435100"/>
            <a:ext cx="3008313" cy="4690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6" name="Google Shape;136;p6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6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6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69"/>
          <p:cNvSpPr>
            <a:spLocks noGrp="1"/>
          </p:cNvSpPr>
          <p:nvPr>
            <p:ph type="pic" idx="2"/>
          </p:nvPr>
        </p:nvSpPr>
        <p:spPr>
          <a:xfrm>
            <a:off x="1792288" y="61383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69"/>
          <p:cNvSpPr txBox="1">
            <a:spLocks noGrp="1"/>
          </p:cNvSpPr>
          <p:nvPr>
            <p:ph type="body" idx="1"/>
          </p:nvPr>
        </p:nvSpPr>
        <p:spPr>
          <a:xfrm>
            <a:off x="1792288" y="5367867"/>
            <a:ext cx="5486400" cy="804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3" name="Google Shape;143;p6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6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69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1"/>
          <p:cNvSpPr txBox="1"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1"/>
          <p:cNvSpPr txBox="1">
            <a:spLocks noGrp="1"/>
          </p:cNvSpPr>
          <p:nvPr>
            <p:ph type="body" idx="1"/>
          </p:nvPr>
        </p:nvSpPr>
        <p:spPr>
          <a:xfrm>
            <a:off x="457200" y="1659037"/>
            <a:ext cx="4038600" cy="452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9" name="Google Shape;29;p51"/>
          <p:cNvSpPr txBox="1">
            <a:spLocks noGrp="1"/>
          </p:cNvSpPr>
          <p:nvPr>
            <p:ph type="body" idx="2"/>
          </p:nvPr>
        </p:nvSpPr>
        <p:spPr>
          <a:xfrm>
            <a:off x="4648200" y="1659037"/>
            <a:ext cx="4038600" cy="452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" name="Google Shape;30;p5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0"/>
          <p:cNvSpPr txBox="1"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70"/>
          <p:cNvSpPr txBox="1">
            <a:spLocks noGrp="1"/>
          </p:cNvSpPr>
          <p:nvPr>
            <p:ph type="body" idx="1"/>
          </p:nvPr>
        </p:nvSpPr>
        <p:spPr>
          <a:xfrm rot="5400000">
            <a:off x="2309283" y="-251883"/>
            <a:ext cx="452543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7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7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7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1"/>
          <p:cNvSpPr txBox="1">
            <a:spLocks noGrp="1"/>
          </p:cNvSpPr>
          <p:nvPr>
            <p:ph type="title"/>
          </p:nvPr>
        </p:nvSpPr>
        <p:spPr>
          <a:xfrm rot="5400000">
            <a:off x="4732867" y="2171700"/>
            <a:ext cx="5850467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71"/>
          <p:cNvSpPr txBox="1">
            <a:spLocks noGrp="1"/>
          </p:cNvSpPr>
          <p:nvPr>
            <p:ph type="body" idx="1"/>
          </p:nvPr>
        </p:nvSpPr>
        <p:spPr>
          <a:xfrm rot="5400000">
            <a:off x="541867" y="190501"/>
            <a:ext cx="5850467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7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7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7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2"/>
          <p:cNvSpPr txBox="1"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2"/>
          <p:cNvSpPr txBox="1">
            <a:spLocks noGrp="1"/>
          </p:cNvSpPr>
          <p:nvPr>
            <p:ph type="body" idx="1"/>
          </p:nvPr>
        </p:nvSpPr>
        <p:spPr>
          <a:xfrm>
            <a:off x="457200" y="1659037"/>
            <a:ext cx="8229600" cy="452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3"/>
          <p:cNvSpPr txBox="1">
            <a:spLocks noGrp="1"/>
          </p:cNvSpPr>
          <p:nvPr>
            <p:ph type="title"/>
          </p:nvPr>
        </p:nvSpPr>
        <p:spPr>
          <a:xfrm>
            <a:off x="457201" y="273052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3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50" cy="5852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2" name="Google Shape;42;p53"/>
          <p:cNvSpPr txBox="1">
            <a:spLocks noGrp="1"/>
          </p:cNvSpPr>
          <p:nvPr>
            <p:ph type="body" idx="2"/>
          </p:nvPr>
        </p:nvSpPr>
        <p:spPr>
          <a:xfrm>
            <a:off x="457201" y="1435100"/>
            <a:ext cx="3008313" cy="4690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3" name="Google Shape;43;p53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3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4"/>
          <p:cNvSpPr txBox="1"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4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5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5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8"/>
          <p:cNvSpPr txBox="1"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8"/>
          <p:cNvSpPr txBox="1"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58"/>
          <p:cNvSpPr txBox="1">
            <a:spLocks noGrp="1"/>
          </p:cNvSpPr>
          <p:nvPr>
            <p:ph type="body" idx="2"/>
          </p:nvPr>
        </p:nvSpPr>
        <p:spPr>
          <a:xfrm>
            <a:off x="457200" y="2175934"/>
            <a:ext cx="4040188" cy="39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9" name="Google Shape;59;p58"/>
          <p:cNvSpPr txBox="1">
            <a:spLocks noGrp="1"/>
          </p:cNvSpPr>
          <p:nvPr>
            <p:ph type="body" idx="3"/>
          </p:nvPr>
        </p:nvSpPr>
        <p:spPr>
          <a:xfrm>
            <a:off x="4645026" y="1534584"/>
            <a:ext cx="4041775" cy="64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58"/>
          <p:cNvSpPr txBox="1">
            <a:spLocks noGrp="1"/>
          </p:cNvSpPr>
          <p:nvPr>
            <p:ph type="body" idx="4"/>
          </p:nvPr>
        </p:nvSpPr>
        <p:spPr>
          <a:xfrm>
            <a:off x="4645026" y="2175934"/>
            <a:ext cx="4041775" cy="39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1" name="Google Shape;61;p5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9"/>
          <p:cNvSpPr>
            <a:spLocks noGrp="1"/>
          </p:cNvSpPr>
          <p:nvPr>
            <p:ph type="pic" idx="2"/>
          </p:nvPr>
        </p:nvSpPr>
        <p:spPr>
          <a:xfrm>
            <a:off x="1792288" y="61383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59"/>
          <p:cNvSpPr txBox="1">
            <a:spLocks noGrp="1"/>
          </p:cNvSpPr>
          <p:nvPr>
            <p:ph type="body" idx="1"/>
          </p:nvPr>
        </p:nvSpPr>
        <p:spPr>
          <a:xfrm>
            <a:off x="1792288" y="5367867"/>
            <a:ext cx="5486400" cy="804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5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9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0"/>
          <p:cNvSpPr txBox="1"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0"/>
          <p:cNvSpPr txBox="1">
            <a:spLocks noGrp="1"/>
          </p:cNvSpPr>
          <p:nvPr>
            <p:ph type="body" idx="1"/>
          </p:nvPr>
        </p:nvSpPr>
        <p:spPr>
          <a:xfrm rot="5400000">
            <a:off x="2309283" y="-193047"/>
            <a:ext cx="452543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6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8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8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0"/>
          <p:cNvSpPr/>
          <p:nvPr/>
        </p:nvSpPr>
        <p:spPr>
          <a:xfrm>
            <a:off x="-34325" y="0"/>
            <a:ext cx="9178325" cy="1600200"/>
          </a:xfrm>
          <a:prstGeom prst="rect">
            <a:avLst/>
          </a:prstGeom>
          <a:solidFill>
            <a:srgbClr val="100E2F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50"/>
          <p:cNvSpPr txBox="1"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50"/>
          <p:cNvSpPr txBox="1">
            <a:spLocks noGrp="1"/>
          </p:cNvSpPr>
          <p:nvPr>
            <p:ph type="body" idx="1"/>
          </p:nvPr>
        </p:nvSpPr>
        <p:spPr>
          <a:xfrm>
            <a:off x="457200" y="1659037"/>
            <a:ext cx="8229600" cy="452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5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5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6"/>
          <p:cNvSpPr txBox="1"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5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5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5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5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netid.uconn.edu/NetIDHome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ss.uconn.ed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ternational@uconn.edu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national@uconn.edu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isss.uconn.edu" TargetMode="External"/><Relationship Id="rId4" Type="http://schemas.openxmlformats.org/officeDocument/2006/relationships/hyperlink" Target="http://www.immigrationservices.uconn.ed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isss.uconn.edu/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"/>
          <p:cNvSpPr txBox="1"/>
          <p:nvPr/>
        </p:nvSpPr>
        <p:spPr>
          <a:xfrm>
            <a:off x="457200" y="8908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9"/>
              <a:buFont typeface="Arial"/>
              <a:buNone/>
            </a:pPr>
            <a:r>
              <a:rPr lang="en-US" sz="34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Orientation to the J-1 Visa Regulations: Visiting Scholars </a:t>
            </a:r>
            <a:r>
              <a:rPr lang="en-US" sz="3409">
                <a:solidFill>
                  <a:schemeClr val="dk1"/>
                </a:solidFill>
              </a:rPr>
              <a:t>&amp; </a:t>
            </a:r>
            <a:r>
              <a:rPr lang="en-US" sz="34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Interns</a:t>
            </a:r>
            <a:endParaRPr sz="3409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"/>
          <p:cNvSpPr txBox="1"/>
          <p:nvPr/>
        </p:nvSpPr>
        <p:spPr>
          <a:xfrm>
            <a:off x="457200" y="246282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90"/>
              <a:buFont typeface="Arial"/>
              <a:buNone/>
            </a:pPr>
            <a:r>
              <a:rPr lang="en-US" sz="27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International Student </a:t>
            </a:r>
            <a:r>
              <a:rPr lang="en-US" sz="2790">
                <a:solidFill>
                  <a:schemeClr val="dk1"/>
                </a:solidFill>
              </a:rPr>
              <a:t>&amp; </a:t>
            </a:r>
            <a:r>
              <a:rPr lang="en-US" sz="27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Scholar Services (ISSS) </a:t>
            </a:r>
            <a:br>
              <a:rPr lang="en-US" sz="27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7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Office of Global Affairs </a:t>
            </a:r>
            <a:br>
              <a:rPr lang="en-US" sz="27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7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University of Connecticut</a:t>
            </a:r>
            <a:endParaRPr/>
          </a:p>
        </p:txBody>
      </p:sp>
      <p:sp>
        <p:nvSpPr>
          <p:cNvPr id="173" name="Google Shape;173;p1"/>
          <p:cNvSpPr txBox="1"/>
          <p:nvPr/>
        </p:nvSpPr>
        <p:spPr>
          <a:xfrm>
            <a:off x="457200" y="411576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International@uconn.edu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McMahon Hall, Room 183</a:t>
            </a:r>
            <a:endParaRPr sz="2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"/>
          <p:cNvSpPr txBox="1"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/>
              <a:t>J-1 Exchange Visitor Categories</a:t>
            </a:r>
            <a:endParaRPr sz="3600" b="1"/>
          </a:p>
        </p:txBody>
      </p:sp>
      <p:sp>
        <p:nvSpPr>
          <p:cNvPr id="246" name="Google Shape;246;p10"/>
          <p:cNvSpPr txBox="1"/>
          <p:nvPr/>
        </p:nvSpPr>
        <p:spPr>
          <a:xfrm>
            <a:off x="1770434" y="2107157"/>
            <a:ext cx="264592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Professor</a:t>
            </a:r>
            <a:endParaRPr/>
          </a:p>
        </p:txBody>
      </p:sp>
      <p:sp>
        <p:nvSpPr>
          <p:cNvPr id="247" name="Google Shape;247;p10"/>
          <p:cNvSpPr txBox="1"/>
          <p:nvPr/>
        </p:nvSpPr>
        <p:spPr>
          <a:xfrm>
            <a:off x="4854103" y="2107157"/>
            <a:ext cx="37159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Research Scholar</a:t>
            </a:r>
            <a:endParaRPr sz="32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0"/>
          <p:cNvSpPr txBox="1"/>
          <p:nvPr/>
        </p:nvSpPr>
        <p:spPr>
          <a:xfrm>
            <a:off x="933856" y="2753634"/>
            <a:ext cx="348250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Short-Term Scholar</a:t>
            </a:r>
            <a:endParaRPr sz="32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0"/>
          <p:cNvSpPr txBox="1"/>
          <p:nvPr/>
        </p:nvSpPr>
        <p:spPr>
          <a:xfrm>
            <a:off x="4854101" y="2753634"/>
            <a:ext cx="348250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Specialist</a:t>
            </a:r>
            <a:endParaRPr sz="32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0"/>
          <p:cNvSpPr txBox="1">
            <a:spLocks noGrp="1"/>
          </p:cNvSpPr>
          <p:nvPr>
            <p:ph type="body" idx="1"/>
          </p:nvPr>
        </p:nvSpPr>
        <p:spPr>
          <a:xfrm>
            <a:off x="-97274" y="3334159"/>
            <a:ext cx="4513633" cy="1332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For short-term scholarly activity such as lecturing, observing, consulting, researching, participating in seminars, etc.</a:t>
            </a:r>
            <a:endParaRPr/>
          </a:p>
          <a:p>
            <a:pPr marL="457200" lvl="1" indent="0" algn="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i="1"/>
              <a:t>up to 6 month program</a:t>
            </a:r>
            <a:endParaRPr sz="2400" i="1"/>
          </a:p>
        </p:txBody>
      </p:sp>
      <p:sp>
        <p:nvSpPr>
          <p:cNvPr id="251" name="Google Shape;251;p10"/>
          <p:cNvSpPr txBox="1">
            <a:spLocks noGrp="1"/>
          </p:cNvSpPr>
          <p:nvPr>
            <p:ph type="body" idx="1"/>
          </p:nvPr>
        </p:nvSpPr>
        <p:spPr>
          <a:xfrm>
            <a:off x="4854101" y="3334160"/>
            <a:ext cx="3959157" cy="1332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Observing, consulting, demonstrating special skills</a:t>
            </a:r>
            <a:endParaRPr/>
          </a:p>
          <a:p>
            <a:pPr marL="5715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i="1"/>
              <a:t>up to 1 year program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"/>
          <p:cNvSpPr txBox="1"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/>
              <a:t>J-1 Exchange Visitor Categories</a:t>
            </a:r>
            <a:endParaRPr sz="3600" b="1"/>
          </a:p>
        </p:txBody>
      </p:sp>
      <p:sp>
        <p:nvSpPr>
          <p:cNvPr id="258" name="Google Shape;258;p11"/>
          <p:cNvSpPr txBox="1"/>
          <p:nvPr/>
        </p:nvSpPr>
        <p:spPr>
          <a:xfrm>
            <a:off x="1770434" y="2107157"/>
            <a:ext cx="264592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Professor</a:t>
            </a:r>
            <a:endParaRPr/>
          </a:p>
        </p:txBody>
      </p:sp>
      <p:sp>
        <p:nvSpPr>
          <p:cNvPr id="259" name="Google Shape;259;p11"/>
          <p:cNvSpPr txBox="1"/>
          <p:nvPr/>
        </p:nvSpPr>
        <p:spPr>
          <a:xfrm>
            <a:off x="4854103" y="2107157"/>
            <a:ext cx="37159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Research Scholar</a:t>
            </a:r>
            <a:endParaRPr sz="32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1"/>
          <p:cNvSpPr txBox="1"/>
          <p:nvPr/>
        </p:nvSpPr>
        <p:spPr>
          <a:xfrm>
            <a:off x="933856" y="2753634"/>
            <a:ext cx="348250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Short-Term Scholar</a:t>
            </a:r>
            <a:endParaRPr sz="32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1"/>
          <p:cNvSpPr txBox="1"/>
          <p:nvPr/>
        </p:nvSpPr>
        <p:spPr>
          <a:xfrm>
            <a:off x="4854101" y="2753634"/>
            <a:ext cx="348250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Specialist</a:t>
            </a:r>
            <a:endParaRPr sz="32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1"/>
          <p:cNvSpPr txBox="1">
            <a:spLocks noGrp="1"/>
          </p:cNvSpPr>
          <p:nvPr>
            <p:ph type="body" idx="1"/>
          </p:nvPr>
        </p:nvSpPr>
        <p:spPr>
          <a:xfrm>
            <a:off x="2201286" y="3901896"/>
            <a:ext cx="4741423" cy="1534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Full time internship activity to fulfill academic objective of home country university degree program</a:t>
            </a:r>
            <a:endParaRPr/>
          </a:p>
          <a:p>
            <a:pPr marL="5715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i="1"/>
              <a:t>up to 12 months per degree level  </a:t>
            </a:r>
            <a:endParaRPr sz="2400" i="1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263" name="Google Shape;263;p11"/>
          <p:cNvSpPr txBox="1"/>
          <p:nvPr/>
        </p:nvSpPr>
        <p:spPr>
          <a:xfrm>
            <a:off x="2452989" y="3395456"/>
            <a:ext cx="423801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Student Intern</a:t>
            </a:r>
            <a:endParaRPr sz="32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2"/>
          <p:cNvSpPr txBox="1"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/>
              <a:t>J-1 Exchange Visitor Categories</a:t>
            </a:r>
            <a:endParaRPr sz="3600" b="1"/>
          </a:p>
        </p:txBody>
      </p:sp>
      <p:sp>
        <p:nvSpPr>
          <p:cNvPr id="270" name="Google Shape;270;p12"/>
          <p:cNvSpPr txBox="1"/>
          <p:nvPr/>
        </p:nvSpPr>
        <p:spPr>
          <a:xfrm>
            <a:off x="1770434" y="2107157"/>
            <a:ext cx="264592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Professor</a:t>
            </a:r>
            <a:endParaRPr/>
          </a:p>
        </p:txBody>
      </p:sp>
      <p:sp>
        <p:nvSpPr>
          <p:cNvPr id="271" name="Google Shape;271;p12"/>
          <p:cNvSpPr txBox="1"/>
          <p:nvPr/>
        </p:nvSpPr>
        <p:spPr>
          <a:xfrm>
            <a:off x="4854103" y="2107157"/>
            <a:ext cx="37159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Research Scholar</a:t>
            </a:r>
            <a:endParaRPr sz="32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2"/>
          <p:cNvSpPr txBox="1"/>
          <p:nvPr/>
        </p:nvSpPr>
        <p:spPr>
          <a:xfrm>
            <a:off x="933856" y="2753634"/>
            <a:ext cx="348250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Short-Term Scholar</a:t>
            </a:r>
            <a:endParaRPr sz="32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2"/>
          <p:cNvSpPr txBox="1"/>
          <p:nvPr/>
        </p:nvSpPr>
        <p:spPr>
          <a:xfrm>
            <a:off x="4854101" y="2753634"/>
            <a:ext cx="348250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Specialist</a:t>
            </a:r>
            <a:endParaRPr sz="32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2"/>
          <p:cNvSpPr txBox="1"/>
          <p:nvPr/>
        </p:nvSpPr>
        <p:spPr>
          <a:xfrm>
            <a:off x="2452989" y="3395456"/>
            <a:ext cx="423801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Student Intern</a:t>
            </a:r>
            <a:endParaRPr sz="32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2"/>
          <p:cNvSpPr txBox="1">
            <a:spLocks noGrp="1"/>
          </p:cNvSpPr>
          <p:nvPr>
            <p:ph type="body" idx="1"/>
          </p:nvPr>
        </p:nvSpPr>
        <p:spPr>
          <a:xfrm>
            <a:off x="457200" y="4346369"/>
            <a:ext cx="8229600" cy="183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i="1"/>
              <a:t>It is very important to understand the objective of your program and the rules for your category!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F1938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 txBox="1">
            <a:spLocks noGrp="1"/>
          </p:cNvSpPr>
          <p:nvPr>
            <p:ph type="title"/>
          </p:nvPr>
        </p:nvSpPr>
        <p:spPr>
          <a:xfrm>
            <a:off x="457200" y="445168"/>
            <a:ext cx="8229600" cy="5943599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/>
              <a:t>Which immigration </a:t>
            </a:r>
            <a:r>
              <a:rPr lang="en-US" b="1"/>
              <a:t>documents</a:t>
            </a:r>
            <a:r>
              <a:rPr lang="en-US"/>
              <a:t> should I be aware of?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4"/>
          <p:cNvSpPr txBox="1">
            <a:spLocks noGrp="1"/>
          </p:cNvSpPr>
          <p:nvPr>
            <p:ph type="title"/>
          </p:nvPr>
        </p:nvSpPr>
        <p:spPr>
          <a:xfrm>
            <a:off x="457201" y="273052"/>
            <a:ext cx="8164285" cy="116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/>
              <a:t>SEVIS = Student and Exchange Visitor Information System</a:t>
            </a:r>
            <a:endParaRPr sz="3200"/>
          </a:p>
        </p:txBody>
      </p:sp>
      <p:sp>
        <p:nvSpPr>
          <p:cNvPr id="288" name="Google Shape;288;p14"/>
          <p:cNvSpPr txBox="1">
            <a:spLocks noGrp="1"/>
          </p:cNvSpPr>
          <p:nvPr>
            <p:ph type="body" idx="2"/>
          </p:nvPr>
        </p:nvSpPr>
        <p:spPr>
          <a:xfrm>
            <a:off x="130628" y="2101931"/>
            <a:ext cx="3538847" cy="4279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Noto Sans Symbols"/>
              <a:buNone/>
            </a:pPr>
            <a:r>
              <a:rPr lang="en-US" sz="2900"/>
              <a:t>All J-visa holders have a record in the SEVIS database.</a:t>
            </a:r>
            <a:endParaRPr/>
          </a:p>
          <a:p>
            <a:pPr marL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Noto Sans Symbols"/>
              <a:buNone/>
            </a:pPr>
            <a:r>
              <a:rPr lang="en-US" sz="2900"/>
              <a:t>Your SEVIS record must be “</a:t>
            </a:r>
            <a:r>
              <a:rPr lang="en-US" sz="2900">
                <a:solidFill>
                  <a:srgbClr val="E36C09"/>
                </a:solidFill>
              </a:rPr>
              <a:t>active</a:t>
            </a:r>
            <a:r>
              <a:rPr lang="en-US" sz="2900"/>
              <a:t>” while you are here.</a:t>
            </a:r>
            <a:endParaRPr/>
          </a:p>
          <a:p>
            <a:pPr marL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</a:pPr>
            <a:endParaRPr sz="5600"/>
          </a:p>
        </p:txBody>
      </p:sp>
      <p:pic>
        <p:nvPicPr>
          <p:cNvPr id="289" name="Google Shape;289;p14" descr="SEVI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669475" y="1999752"/>
            <a:ext cx="5245924" cy="3912097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5"/>
          <p:cNvSpPr txBox="1"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/>
              <a:t>Passport</a:t>
            </a:r>
            <a:endParaRPr/>
          </a:p>
        </p:txBody>
      </p:sp>
      <p:sp>
        <p:nvSpPr>
          <p:cNvPr id="296" name="Google Shape;296;p15"/>
          <p:cNvSpPr txBox="1"/>
          <p:nvPr/>
        </p:nvSpPr>
        <p:spPr>
          <a:xfrm>
            <a:off x="1371600" y="5724525"/>
            <a:ext cx="60198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 valid 6 months into the future!</a:t>
            </a:r>
            <a:endParaRPr/>
          </a:p>
        </p:txBody>
      </p:sp>
      <p:pic>
        <p:nvPicPr>
          <p:cNvPr id="297" name="Google Shape;297;p15" descr="S:\DISP\HOME\rlb09002\Presentations\images\passp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2209800"/>
            <a:ext cx="42672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6"/>
          <p:cNvSpPr txBox="1"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/>
              <a:t>Form DS-2019</a:t>
            </a:r>
            <a:endParaRPr/>
          </a:p>
        </p:txBody>
      </p:sp>
      <p:sp>
        <p:nvSpPr>
          <p:cNvPr id="304" name="Google Shape;304;p16"/>
          <p:cNvSpPr txBox="1">
            <a:spLocks noGrp="1"/>
          </p:cNvSpPr>
          <p:nvPr>
            <p:ph type="body" idx="4294967295"/>
          </p:nvPr>
        </p:nvSpPr>
        <p:spPr>
          <a:xfrm>
            <a:off x="457200" y="2054430"/>
            <a:ext cx="3429000" cy="4106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Certificate of Eligibility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Like a contract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Who, what, when, where, how?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Contact ISSS if lost or damaged</a:t>
            </a:r>
            <a:endParaRPr/>
          </a:p>
        </p:txBody>
      </p:sp>
      <p:pic>
        <p:nvPicPr>
          <p:cNvPr id="305" name="Google Shape;305;p16" descr="DS-2019 samp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997" y="1620876"/>
            <a:ext cx="4667003" cy="523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17" descr="scholards2019top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905000"/>
            <a:ext cx="8229600" cy="351631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12" name="Google Shape;312;p17"/>
          <p:cNvSpPr txBox="1"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Sections of the DS-2019</a:t>
            </a:r>
            <a:endParaRPr/>
          </a:p>
        </p:txBody>
      </p:sp>
      <p:cxnSp>
        <p:nvCxnSpPr>
          <p:cNvPr id="313" name="Google Shape;313;p17"/>
          <p:cNvCxnSpPr/>
          <p:nvPr/>
        </p:nvCxnSpPr>
        <p:spPr>
          <a:xfrm rot="5400000">
            <a:off x="7239000" y="2057400"/>
            <a:ext cx="1295400" cy="76200"/>
          </a:xfrm>
          <a:prstGeom prst="straightConnector1">
            <a:avLst/>
          </a:prstGeom>
          <a:noFill/>
          <a:ln w="19050" cap="flat" cmpd="sng">
            <a:solidFill>
              <a:srgbClr val="E36C09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14" name="Google Shape;314;p17"/>
          <p:cNvSpPr txBox="1"/>
          <p:nvPr/>
        </p:nvSpPr>
        <p:spPr>
          <a:xfrm>
            <a:off x="7315200" y="614363"/>
            <a:ext cx="14478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SEVIS ID Number </a:t>
            </a:r>
            <a:endParaRPr/>
          </a:p>
        </p:txBody>
      </p:sp>
      <p:cxnSp>
        <p:nvCxnSpPr>
          <p:cNvPr id="315" name="Google Shape;315;p17"/>
          <p:cNvCxnSpPr/>
          <p:nvPr/>
        </p:nvCxnSpPr>
        <p:spPr>
          <a:xfrm rot="10800000" flipH="1">
            <a:off x="1066800" y="3886200"/>
            <a:ext cx="533400" cy="1981200"/>
          </a:xfrm>
          <a:prstGeom prst="straightConnector1">
            <a:avLst/>
          </a:prstGeom>
          <a:noFill/>
          <a:ln w="19050" cap="flat" cmpd="sng">
            <a:solidFill>
              <a:srgbClr val="E36C09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16" name="Google Shape;316;p17"/>
          <p:cNvSpPr txBox="1"/>
          <p:nvPr/>
        </p:nvSpPr>
        <p:spPr>
          <a:xfrm>
            <a:off x="304800" y="5867400"/>
            <a:ext cx="47244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Site of Activity = where you do your exchange program</a:t>
            </a:r>
            <a:endParaRPr/>
          </a:p>
        </p:txBody>
      </p:sp>
      <p:cxnSp>
        <p:nvCxnSpPr>
          <p:cNvPr id="317" name="Google Shape;317;p17"/>
          <p:cNvCxnSpPr/>
          <p:nvPr/>
        </p:nvCxnSpPr>
        <p:spPr>
          <a:xfrm rot="10800000">
            <a:off x="2514600" y="4191000"/>
            <a:ext cx="3276600" cy="1752600"/>
          </a:xfrm>
          <a:prstGeom prst="straightConnector1">
            <a:avLst/>
          </a:prstGeom>
          <a:noFill/>
          <a:ln w="19050" cap="flat" cmpd="sng">
            <a:solidFill>
              <a:srgbClr val="E36C09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18" name="Google Shape;318;p17"/>
          <p:cNvSpPr txBox="1"/>
          <p:nvPr/>
        </p:nvSpPr>
        <p:spPr>
          <a:xfrm>
            <a:off x="5181600" y="6076950"/>
            <a:ext cx="37338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 Sponsor = your visa sponsor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18" descr="scholarDS2019middl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2937164"/>
            <a:ext cx="7116763" cy="277018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cxnSp>
        <p:nvCxnSpPr>
          <p:cNvPr id="325" name="Google Shape;325;p18"/>
          <p:cNvCxnSpPr>
            <a:stCxn id="326" idx="2"/>
          </p:cNvCxnSpPr>
          <p:nvPr/>
        </p:nvCxnSpPr>
        <p:spPr>
          <a:xfrm>
            <a:off x="1714500" y="2304204"/>
            <a:ext cx="495300" cy="749700"/>
          </a:xfrm>
          <a:prstGeom prst="straightConnector1">
            <a:avLst/>
          </a:prstGeom>
          <a:noFill/>
          <a:ln w="28575" cap="flat" cmpd="sng">
            <a:solidFill>
              <a:srgbClr val="E36C09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26" name="Google Shape;326;p18"/>
          <p:cNvSpPr txBox="1"/>
          <p:nvPr/>
        </p:nvSpPr>
        <p:spPr>
          <a:xfrm>
            <a:off x="533400" y="1657873"/>
            <a:ext cx="2362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Dates of your J-1 program activity</a:t>
            </a:r>
            <a:endParaRPr/>
          </a:p>
        </p:txBody>
      </p:sp>
      <p:cxnSp>
        <p:nvCxnSpPr>
          <p:cNvPr id="327" name="Google Shape;327;p18"/>
          <p:cNvCxnSpPr>
            <a:stCxn id="328" idx="1"/>
          </p:cNvCxnSpPr>
          <p:nvPr/>
        </p:nvCxnSpPr>
        <p:spPr>
          <a:xfrm flipH="1">
            <a:off x="3942744" y="2276691"/>
            <a:ext cx="1634700" cy="571200"/>
          </a:xfrm>
          <a:prstGeom prst="straightConnector1">
            <a:avLst/>
          </a:prstGeom>
          <a:noFill/>
          <a:ln w="28575" cap="flat" cmpd="sng">
            <a:solidFill>
              <a:srgbClr val="E36C09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28" name="Google Shape;328;p18"/>
          <p:cNvSpPr txBox="1"/>
          <p:nvPr/>
        </p:nvSpPr>
        <p:spPr>
          <a:xfrm>
            <a:off x="5577444" y="1676527"/>
            <a:ext cx="33528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Exchange Visitor Category and Subject/Field Remarks = description of your exchange program</a:t>
            </a:r>
            <a:endParaRPr/>
          </a:p>
        </p:txBody>
      </p:sp>
      <p:cxnSp>
        <p:nvCxnSpPr>
          <p:cNvPr id="329" name="Google Shape;329;p18"/>
          <p:cNvCxnSpPr>
            <a:stCxn id="328" idx="1"/>
          </p:cNvCxnSpPr>
          <p:nvPr/>
        </p:nvCxnSpPr>
        <p:spPr>
          <a:xfrm flipH="1">
            <a:off x="5105544" y="2276691"/>
            <a:ext cx="471900" cy="929700"/>
          </a:xfrm>
          <a:prstGeom prst="straightConnector1">
            <a:avLst/>
          </a:prstGeom>
          <a:noFill/>
          <a:ln w="28575" cap="flat" cmpd="sng">
            <a:solidFill>
              <a:srgbClr val="E36C09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30" name="Google Shape;330;p18"/>
          <p:cNvCxnSpPr/>
          <p:nvPr/>
        </p:nvCxnSpPr>
        <p:spPr>
          <a:xfrm rot="10800000" flipH="1">
            <a:off x="1143000" y="4044539"/>
            <a:ext cx="381000" cy="2057400"/>
          </a:xfrm>
          <a:prstGeom prst="straightConnector1">
            <a:avLst/>
          </a:prstGeom>
          <a:noFill/>
          <a:ln w="28575" cap="flat" cmpd="sng">
            <a:solidFill>
              <a:srgbClr val="E36C09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31" name="Google Shape;331;p18"/>
          <p:cNvSpPr txBox="1"/>
          <p:nvPr/>
        </p:nvSpPr>
        <p:spPr>
          <a:xfrm>
            <a:off x="228600" y="6114804"/>
            <a:ext cx="2590800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is funding your exchange program</a:t>
            </a:r>
            <a:endParaRPr/>
          </a:p>
        </p:txBody>
      </p:sp>
      <p:cxnSp>
        <p:nvCxnSpPr>
          <p:cNvPr id="332" name="Google Shape;332;p18"/>
          <p:cNvCxnSpPr/>
          <p:nvPr/>
        </p:nvCxnSpPr>
        <p:spPr>
          <a:xfrm rot="10800000">
            <a:off x="5181600" y="5416139"/>
            <a:ext cx="838200" cy="850900"/>
          </a:xfrm>
          <a:prstGeom prst="straightConnector1">
            <a:avLst/>
          </a:prstGeom>
          <a:noFill/>
          <a:ln w="28575" cap="flat" cmpd="sng">
            <a:solidFill>
              <a:srgbClr val="E36C09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33" name="Google Shape;333;p18"/>
          <p:cNvSpPr txBox="1"/>
          <p:nvPr/>
        </p:nvSpPr>
        <p:spPr>
          <a:xfrm>
            <a:off x="6019800" y="6111672"/>
            <a:ext cx="2895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Alternate Responsible Officer = ISSS Advisor</a:t>
            </a:r>
            <a:endParaRPr/>
          </a:p>
        </p:txBody>
      </p:sp>
      <p:sp>
        <p:nvSpPr>
          <p:cNvPr id="334" name="Google Shape;334;p18"/>
          <p:cNvSpPr txBox="1"/>
          <p:nvPr/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Sections of the DS-2019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9"/>
          <p:cNvSpPr txBox="1"/>
          <p:nvPr/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Sections of the DS-2019</a:t>
            </a:r>
            <a:endParaRPr/>
          </a:p>
        </p:txBody>
      </p:sp>
      <p:pic>
        <p:nvPicPr>
          <p:cNvPr id="341" name="Google Shape;341;p19" descr="scholarDS2019botto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00" y="2658557"/>
            <a:ext cx="7696200" cy="280193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cxnSp>
        <p:nvCxnSpPr>
          <p:cNvPr id="342" name="Google Shape;342;p19"/>
          <p:cNvCxnSpPr/>
          <p:nvPr/>
        </p:nvCxnSpPr>
        <p:spPr>
          <a:xfrm flipH="1">
            <a:off x="1474041" y="1962428"/>
            <a:ext cx="1370100" cy="1463100"/>
          </a:xfrm>
          <a:prstGeom prst="straightConnector1">
            <a:avLst/>
          </a:prstGeom>
          <a:noFill/>
          <a:ln w="28575" cap="flat" cmpd="sng">
            <a:solidFill>
              <a:srgbClr val="E36C09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43" name="Google Shape;343;p19"/>
          <p:cNvSpPr txBox="1"/>
          <p:nvPr/>
        </p:nvSpPr>
        <p:spPr>
          <a:xfrm>
            <a:off x="2857500" y="1677158"/>
            <a:ext cx="55626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Consular Determination for 212(e) Home Country Residency Requirement-- What’s this?  </a:t>
            </a:r>
            <a:endParaRPr/>
          </a:p>
        </p:txBody>
      </p:sp>
      <p:cxnSp>
        <p:nvCxnSpPr>
          <p:cNvPr id="344" name="Google Shape;344;p19"/>
          <p:cNvCxnSpPr>
            <a:stCxn id="345" idx="0"/>
          </p:cNvCxnSpPr>
          <p:nvPr/>
        </p:nvCxnSpPr>
        <p:spPr>
          <a:xfrm rot="10800000" flipH="1">
            <a:off x="6587341" y="4274991"/>
            <a:ext cx="194400" cy="1586100"/>
          </a:xfrm>
          <a:prstGeom prst="straightConnector1">
            <a:avLst/>
          </a:prstGeom>
          <a:noFill/>
          <a:ln w="38100" cap="flat" cmpd="sng">
            <a:solidFill>
              <a:srgbClr val="E36C09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45" name="Google Shape;345;p19"/>
          <p:cNvSpPr txBox="1"/>
          <p:nvPr/>
        </p:nvSpPr>
        <p:spPr>
          <a:xfrm>
            <a:off x="4487883" y="5861091"/>
            <a:ext cx="419891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Travel validation: Request signature before you take a trip abroad during your exchange program</a:t>
            </a:r>
            <a:endParaRPr/>
          </a:p>
        </p:txBody>
      </p:sp>
      <p:cxnSp>
        <p:nvCxnSpPr>
          <p:cNvPr id="346" name="Google Shape;346;p19"/>
          <p:cNvCxnSpPr>
            <a:stCxn id="347" idx="0"/>
          </p:cNvCxnSpPr>
          <p:nvPr/>
        </p:nvCxnSpPr>
        <p:spPr>
          <a:xfrm rot="10800000" flipH="1">
            <a:off x="1981200" y="5289600"/>
            <a:ext cx="304800" cy="577800"/>
          </a:xfrm>
          <a:prstGeom prst="straightConnector1">
            <a:avLst/>
          </a:prstGeom>
          <a:noFill/>
          <a:ln w="28575" cap="flat" cmpd="sng">
            <a:solidFill>
              <a:srgbClr val="E36C09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47" name="Google Shape;347;p19"/>
          <p:cNvSpPr txBox="1"/>
          <p:nvPr/>
        </p:nvSpPr>
        <p:spPr>
          <a:xfrm>
            <a:off x="228600" y="5867400"/>
            <a:ext cx="35052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signature: Please read back side and sign if you have not done so!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00E2F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"/>
          <p:cNvSpPr txBox="1">
            <a:spLocks noGrp="1"/>
          </p:cNvSpPr>
          <p:nvPr>
            <p:ph type="title"/>
          </p:nvPr>
        </p:nvSpPr>
        <p:spPr>
          <a:xfrm>
            <a:off x="457200" y="445168"/>
            <a:ext cx="8229600" cy="5943599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/>
              <a:t>Welcome from</a:t>
            </a:r>
            <a:br>
              <a:rPr lang="en-US"/>
            </a:br>
            <a:r>
              <a:rPr lang="en-US"/>
              <a:t>International </a:t>
            </a:r>
            <a:br>
              <a:rPr lang="en-US"/>
            </a:br>
            <a:r>
              <a:rPr lang="en-US"/>
              <a:t>Student &amp; Scholar </a:t>
            </a:r>
            <a:br>
              <a:rPr lang="en-US"/>
            </a:br>
            <a:r>
              <a:rPr lang="en-US"/>
              <a:t>Services!</a:t>
            </a:r>
            <a:br>
              <a:rPr lang="en-US"/>
            </a:br>
            <a:r>
              <a:rPr lang="en-US"/>
              <a:t>(ISSS)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0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59"/>
              <a:buFont typeface="Arial"/>
              <a:buNone/>
            </a:pPr>
            <a:r>
              <a:rPr lang="en-US" sz="3959"/>
              <a:t>212(e) Home Country Physical Presence Requirement</a:t>
            </a:r>
            <a:endParaRPr/>
          </a:p>
        </p:txBody>
      </p:sp>
      <p:sp>
        <p:nvSpPr>
          <p:cNvPr id="354" name="Google Shape;354;p20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E36C09"/>
              </a:buClr>
              <a:buSzPts val="2400"/>
              <a:buChar char="•"/>
            </a:pPr>
            <a:r>
              <a:rPr lang="en-US" sz="2400" b="1">
                <a:solidFill>
                  <a:srgbClr val="E36C09"/>
                </a:solidFill>
              </a:rPr>
              <a:t>Who is subject to 212(e)?: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Government Funding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Skills in high demand in home country</a:t>
            </a:r>
            <a:endParaRPr/>
          </a:p>
          <a:p>
            <a:pPr marL="366713" lvl="1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>
              <a:solidFill>
                <a:srgbClr val="E36C09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E36C09"/>
              </a:buClr>
              <a:buSzPts val="2400"/>
              <a:buChar char="•"/>
            </a:pPr>
            <a:r>
              <a:rPr lang="en-US" sz="2400" b="1">
                <a:solidFill>
                  <a:srgbClr val="E36C09"/>
                </a:solidFill>
              </a:rPr>
              <a:t>How to fulfill your obligation under this law?</a:t>
            </a:r>
            <a:endParaRPr/>
          </a:p>
          <a:p>
            <a:pPr marL="457200" lvl="1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After J-1 program ends you must live in your home country for a </a:t>
            </a:r>
            <a:r>
              <a:rPr lang="en-US" sz="2400" b="1"/>
              <a:t>cumulative period of 2 years</a:t>
            </a:r>
            <a:r>
              <a:rPr lang="en-US" sz="2400"/>
              <a:t>.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/>
          </a:p>
          <a:p>
            <a:pPr marL="74295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1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/>
              <a:t>212 (e) Continued…</a:t>
            </a:r>
            <a:endParaRPr/>
          </a:p>
        </p:txBody>
      </p:sp>
      <p:sp>
        <p:nvSpPr>
          <p:cNvPr id="361" name="Google Shape;361;p21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2400"/>
              <a:buChar char="•"/>
            </a:pPr>
            <a:r>
              <a:rPr lang="en-US" sz="2400" b="1">
                <a:solidFill>
                  <a:srgbClr val="E36C09"/>
                </a:solidFill>
              </a:rPr>
              <a:t>If you have not fulfilled 212(e) , you: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Cannot apply for U.S. permanent residency (Green Card), H, K, or L visa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 You can come back to the U.S. with </a:t>
            </a:r>
            <a:r>
              <a:rPr lang="en-US" sz="2400" i="1"/>
              <a:t>nonimmigrant </a:t>
            </a:r>
            <a:r>
              <a:rPr lang="en-US" sz="2400"/>
              <a:t>visas, but you </a:t>
            </a:r>
            <a:r>
              <a:rPr lang="en-US" sz="2400" b="1"/>
              <a:t>must</a:t>
            </a:r>
            <a:r>
              <a:rPr lang="en-US" sz="2400"/>
              <a:t> apply for the visa at a U.S. consulate overseas.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E36C09"/>
              </a:buClr>
              <a:buSzPts val="2400"/>
              <a:buNone/>
            </a:pPr>
            <a:r>
              <a:rPr lang="en-US" sz="2400" b="1">
                <a:solidFill>
                  <a:srgbClr val="E36C09"/>
                </a:solidFill>
              </a:rPr>
              <a:t>Waiver</a:t>
            </a:r>
            <a:r>
              <a:rPr lang="en-US" sz="2400"/>
              <a:t>: in some cases the government will allow you to “waive” your 212(e) obligation (VERY RARE).  If you get a waiver, </a:t>
            </a:r>
            <a:r>
              <a:rPr lang="en-US" sz="2400" b="1"/>
              <a:t>you cannot extend your J-1 program</a:t>
            </a:r>
            <a:r>
              <a:rPr lang="en-US" sz="2400"/>
              <a:t>. </a:t>
            </a:r>
            <a:endParaRPr/>
          </a:p>
        </p:txBody>
      </p:sp>
      <p:sp>
        <p:nvSpPr>
          <p:cNvPr id="362" name="Google Shape;362;p21"/>
          <p:cNvSpPr/>
          <p:nvPr/>
        </p:nvSpPr>
        <p:spPr>
          <a:xfrm>
            <a:off x="612775" y="4470400"/>
            <a:ext cx="149225" cy="1155700"/>
          </a:xfrm>
          <a:prstGeom prst="leftBracket">
            <a:avLst>
              <a:gd name="adj" fmla="val 8333"/>
            </a:avLst>
          </a:prstGeom>
          <a:noFill/>
          <a:ln w="28575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1"/>
          <p:cNvSpPr/>
          <p:nvPr/>
        </p:nvSpPr>
        <p:spPr>
          <a:xfrm>
            <a:off x="8388350" y="4470400"/>
            <a:ext cx="190500" cy="1155700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2"/>
          <p:cNvSpPr txBox="1">
            <a:spLocks noGrp="1"/>
          </p:cNvSpPr>
          <p:nvPr>
            <p:ph type="title"/>
          </p:nvPr>
        </p:nvSpPr>
        <p:spPr>
          <a:xfrm>
            <a:off x="472146" y="72565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 b="0"/>
              <a:t>Visa Stamp</a:t>
            </a:r>
            <a:endParaRPr/>
          </a:p>
        </p:txBody>
      </p:sp>
      <p:sp>
        <p:nvSpPr>
          <p:cNvPr id="370" name="Google Shape;370;p22"/>
          <p:cNvSpPr txBox="1">
            <a:spLocks noGrp="1"/>
          </p:cNvSpPr>
          <p:nvPr>
            <p:ph type="body" idx="2"/>
          </p:nvPr>
        </p:nvSpPr>
        <p:spPr>
          <a:xfrm>
            <a:off x="4196607" y="1790206"/>
            <a:ext cx="4672096" cy="532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2800"/>
              <a:buNone/>
            </a:pPr>
            <a:r>
              <a:rPr lang="en-US" sz="2800" b="1">
                <a:solidFill>
                  <a:srgbClr val="E36C09"/>
                </a:solidFill>
              </a:rPr>
              <a:t>Travel document only!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/>
          </a:p>
        </p:txBody>
      </p:sp>
      <p:pic>
        <p:nvPicPr>
          <p:cNvPr id="371" name="Google Shape;371;p22" descr="visasample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72778" y="2363932"/>
            <a:ext cx="5495925" cy="3619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72" name="Google Shape;372;p22"/>
          <p:cNvSpPr/>
          <p:nvPr/>
        </p:nvSpPr>
        <p:spPr>
          <a:xfrm>
            <a:off x="6828312" y="4209307"/>
            <a:ext cx="866899" cy="427512"/>
          </a:xfrm>
          <a:prstGeom prst="rect">
            <a:avLst/>
          </a:prstGeom>
          <a:noFill/>
          <a:ln w="381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2"/>
          <p:cNvSpPr txBox="1"/>
          <p:nvPr/>
        </p:nvSpPr>
        <p:spPr>
          <a:xfrm>
            <a:off x="227279" y="2010153"/>
            <a:ext cx="273132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Expiration date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 date to travel to U.S. with J-1 visa.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2"/>
          <p:cNvSpPr txBox="1"/>
          <p:nvPr/>
        </p:nvSpPr>
        <p:spPr>
          <a:xfrm>
            <a:off x="1306285" y="2068286"/>
            <a:ext cx="118753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endParaRPr sz="18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2"/>
          <p:cNvSpPr/>
          <p:nvPr/>
        </p:nvSpPr>
        <p:spPr>
          <a:xfrm>
            <a:off x="82324" y="1940949"/>
            <a:ext cx="2993385" cy="1708067"/>
          </a:xfrm>
          <a:prstGeom prst="bracePair">
            <a:avLst/>
          </a:prstGeom>
          <a:noFill/>
          <a:ln w="381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6" name="Google Shape;376;p22"/>
          <p:cNvCxnSpPr>
            <a:stCxn id="375" idx="3"/>
            <a:endCxn id="372" idx="1"/>
          </p:cNvCxnSpPr>
          <p:nvPr/>
        </p:nvCxnSpPr>
        <p:spPr>
          <a:xfrm>
            <a:off x="3075709" y="2794983"/>
            <a:ext cx="3752700" cy="1628100"/>
          </a:xfrm>
          <a:prstGeom prst="straightConnector1">
            <a:avLst/>
          </a:prstGeom>
          <a:noFill/>
          <a:ln w="381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77" name="Google Shape;377;p22"/>
          <p:cNvSpPr txBox="1"/>
          <p:nvPr/>
        </p:nvSpPr>
        <p:spPr>
          <a:xfrm>
            <a:off x="297306" y="4423063"/>
            <a:ext cx="277840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Cannot be used after program end date on DS-2019.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" name="Google Shape;378;p22" descr="http://images3.wikia.nocookie.net/__cb20100917233512/starwars/images/e/e0/Yoda_SWSB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0459" y="3171957"/>
            <a:ext cx="1274763" cy="200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3"/>
          <p:cNvSpPr txBox="1">
            <a:spLocks noGrp="1"/>
          </p:cNvSpPr>
          <p:nvPr>
            <p:ph type="title"/>
          </p:nvPr>
        </p:nvSpPr>
        <p:spPr>
          <a:xfrm>
            <a:off x="195944" y="273052"/>
            <a:ext cx="6608617" cy="116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 b="0"/>
              <a:t>Form I-94 </a:t>
            </a:r>
            <a:endParaRPr/>
          </a:p>
        </p:txBody>
      </p:sp>
      <p:sp>
        <p:nvSpPr>
          <p:cNvPr id="385" name="Google Shape;385;p23"/>
          <p:cNvSpPr txBox="1">
            <a:spLocks noGrp="1"/>
          </p:cNvSpPr>
          <p:nvPr>
            <p:ph type="body" idx="2"/>
          </p:nvPr>
        </p:nvSpPr>
        <p:spPr>
          <a:xfrm>
            <a:off x="285925" y="2764725"/>
            <a:ext cx="2609700" cy="3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Print a copy to carry in your wallet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ctr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D/S = How long you can stay (length to complete study plus a 30 day grace period)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ctr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Reprint I-94 every time you enter the U.S. &amp;</a:t>
            </a:r>
            <a:br>
              <a:rPr lang="en-US" sz="1800"/>
            </a:br>
            <a:r>
              <a:rPr lang="en-US" sz="1800"/>
              <a:t> </a:t>
            </a:r>
            <a:r>
              <a:rPr lang="en-US" sz="1800" b="1"/>
              <a:t>upload a copy to ISSS </a:t>
            </a:r>
            <a:br>
              <a:rPr lang="en-US" sz="1800" b="1"/>
            </a:br>
            <a:r>
              <a:rPr lang="en-US" sz="1800" b="1"/>
              <a:t>via Scholar Portal -&gt; </a:t>
            </a:r>
            <a:br>
              <a:rPr lang="en-US" sz="1800" b="1"/>
            </a:br>
            <a:r>
              <a:rPr lang="en-US" sz="1800" b="1"/>
              <a:t>Submit Arrival Documentation</a:t>
            </a:r>
            <a:endParaRPr sz="1800"/>
          </a:p>
        </p:txBody>
      </p:sp>
      <p:pic>
        <p:nvPicPr>
          <p:cNvPr id="386" name="Google Shape;386;p23" descr="C:\Users\rlb09002\Desktop\i94retrieval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3442" b="1599"/>
          <a:stretch/>
        </p:blipFill>
        <p:spPr>
          <a:xfrm>
            <a:off x="3899737" y="1885603"/>
            <a:ext cx="4945005" cy="4348942"/>
          </a:xfrm>
          <a:prstGeom prst="rect">
            <a:avLst/>
          </a:prstGeom>
          <a:noFill/>
          <a:ln w="381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87" name="Google Shape;387;p23"/>
          <p:cNvSpPr/>
          <p:nvPr/>
        </p:nvSpPr>
        <p:spPr>
          <a:xfrm>
            <a:off x="356370" y="1834244"/>
            <a:ext cx="246881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Admission Record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www.cbp.gov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00E2F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4"/>
          <p:cNvSpPr txBox="1">
            <a:spLocks noGrp="1"/>
          </p:cNvSpPr>
          <p:nvPr>
            <p:ph type="title"/>
          </p:nvPr>
        </p:nvSpPr>
        <p:spPr>
          <a:xfrm>
            <a:off x="457200" y="445168"/>
            <a:ext cx="8229600" cy="5943599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are my responsibilities as a J-1 scholar?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5"/>
          <p:cNvSpPr/>
          <p:nvPr/>
        </p:nvSpPr>
        <p:spPr>
          <a:xfrm>
            <a:off x="-1" y="0"/>
            <a:ext cx="9143875" cy="16011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5"/>
          <p:cNvSpPr txBox="1"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 b="1">
                <a:solidFill>
                  <a:schemeClr val="lt1"/>
                </a:solidFill>
              </a:rPr>
              <a:t>Submit Arrival Documentation (Check-In with ISSS)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00" name="Google Shape;400;p25"/>
          <p:cNvSpPr txBox="1"/>
          <p:nvPr/>
        </p:nvSpPr>
        <p:spPr>
          <a:xfrm>
            <a:off x="69800" y="2729250"/>
            <a:ext cx="2819100" cy="29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lang="en-US" sz="3000" b="1">
                <a:solidFill>
                  <a:srgbClr val="FFFFFF"/>
                </a:solidFill>
                <a:highlight>
                  <a:srgbClr val="8A2121"/>
                </a:highlight>
                <a:latin typeface="Calibri"/>
                <a:ea typeface="Calibri"/>
                <a:cs typeface="Calibri"/>
                <a:sym typeface="Calibri"/>
              </a:rPr>
              <a:t>STEP 1:</a:t>
            </a:r>
            <a:endParaRPr sz="3000" b="1">
              <a:solidFill>
                <a:srgbClr val="FFFFFF"/>
              </a:solidFill>
              <a:highlight>
                <a:srgbClr val="8A212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electronic</a:t>
            </a: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copies of your </a:t>
            </a:r>
            <a:r>
              <a:rPr lang="en-US" sz="2400" b="1" i="1">
                <a:solidFill>
                  <a:schemeClr val="dk1"/>
                </a:solidFill>
                <a:highlight>
                  <a:srgbClr val="F4CCCC"/>
                </a:highlight>
                <a:latin typeface="Calibri"/>
                <a:ea typeface="Calibri"/>
                <a:cs typeface="Calibri"/>
                <a:sym typeface="Calibri"/>
              </a:rPr>
              <a:t>immigration documents</a:t>
            </a:r>
            <a:endParaRPr sz="2400" b="1" i="1">
              <a:solidFill>
                <a:schemeClr val="dk1"/>
              </a:solidFill>
              <a:highlight>
                <a:srgbClr val="F4CCC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>
              <a:solidFill>
                <a:srgbClr val="FFFFFF"/>
              </a:solidFill>
              <a:highlight>
                <a:srgbClr val="8A212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5"/>
          <p:cNvSpPr txBox="1"/>
          <p:nvPr/>
        </p:nvSpPr>
        <p:spPr>
          <a:xfrm>
            <a:off x="3162453" y="2729250"/>
            <a:ext cx="2819100" cy="29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lang="en-US" sz="3000" b="1">
                <a:solidFill>
                  <a:srgbClr val="FFFFFF"/>
                </a:solidFill>
                <a:highlight>
                  <a:srgbClr val="8A2121"/>
                </a:highlight>
                <a:latin typeface="Calibri"/>
                <a:ea typeface="Calibri"/>
                <a:cs typeface="Calibri"/>
                <a:sym typeface="Calibri"/>
              </a:rPr>
              <a:t>STEP 2:</a:t>
            </a:r>
            <a:endParaRPr sz="3000" b="1">
              <a:solidFill>
                <a:srgbClr val="FFFFFF"/>
              </a:solidFill>
              <a:highlight>
                <a:srgbClr val="8A212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Download your </a:t>
            </a:r>
            <a:r>
              <a:rPr lang="en-US" sz="2400" b="1" i="1">
                <a:solidFill>
                  <a:schemeClr val="dk1"/>
                </a:solidFill>
                <a:highlight>
                  <a:srgbClr val="F4CCCC"/>
                </a:highlight>
                <a:latin typeface="Calibri"/>
                <a:ea typeface="Calibri"/>
                <a:cs typeface="Calibri"/>
                <a:sym typeface="Calibri"/>
              </a:rPr>
              <a:t>I-94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save as a PDF</a:t>
            </a: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endParaRPr sz="3000" b="1">
              <a:solidFill>
                <a:srgbClr val="FFFFFF"/>
              </a:solidFill>
              <a:highlight>
                <a:srgbClr val="8A212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25"/>
          <p:cNvSpPr txBox="1"/>
          <p:nvPr/>
        </p:nvSpPr>
        <p:spPr>
          <a:xfrm>
            <a:off x="6255107" y="2729250"/>
            <a:ext cx="2819100" cy="29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lang="en-US" sz="3000" b="1">
                <a:solidFill>
                  <a:srgbClr val="FFFFFF"/>
                </a:solidFill>
                <a:highlight>
                  <a:srgbClr val="8A2121"/>
                </a:highlight>
                <a:latin typeface="Calibri"/>
                <a:ea typeface="Calibri"/>
                <a:cs typeface="Calibri"/>
                <a:sym typeface="Calibri"/>
              </a:rPr>
              <a:t>STEP 3:</a:t>
            </a:r>
            <a:endParaRPr sz="3000" b="1">
              <a:solidFill>
                <a:srgbClr val="FFFFFF"/>
              </a:solidFill>
              <a:highlight>
                <a:srgbClr val="8A212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 </a:t>
            </a:r>
            <a:r>
              <a:rPr lang="en-US" sz="2400" b="1" u="sng">
                <a:solidFill>
                  <a:schemeClr val="dk1"/>
                </a:solidFill>
                <a:highlight>
                  <a:srgbClr val="F4CCCC"/>
                </a:highlight>
                <a:latin typeface="Calibri"/>
                <a:ea typeface="Calibri"/>
                <a:cs typeface="Calibri"/>
                <a:sym typeface="Calibri"/>
              </a:rPr>
              <a:t>isss.uconn.edu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begin your ISSS Online Check-In via the Scholar Portal</a:t>
            </a: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endParaRPr sz="3000" b="1">
              <a:solidFill>
                <a:srgbClr val="FFFFFF"/>
              </a:solidFill>
              <a:highlight>
                <a:srgbClr val="8A212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endParaRPr sz="3000" b="1">
              <a:solidFill>
                <a:srgbClr val="FFFFFF"/>
              </a:solidFill>
              <a:highlight>
                <a:srgbClr val="8A212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6"/>
          <p:cNvSpPr txBox="1"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408" name="Google Shape;408;p26"/>
          <p:cNvSpPr/>
          <p:nvPr/>
        </p:nvSpPr>
        <p:spPr>
          <a:xfrm>
            <a:off x="-91625" y="0"/>
            <a:ext cx="9235500" cy="16011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6"/>
          <p:cNvSpPr txBox="1"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 b="1">
                <a:solidFill>
                  <a:schemeClr val="lt1"/>
                </a:solidFill>
              </a:rPr>
              <a:t>ISSS Scholar/Employee Portal 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410" name="Google Shape;41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00" y="3774250"/>
            <a:ext cx="4742100" cy="2728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6925" y="3774250"/>
            <a:ext cx="4191976" cy="2686724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26"/>
          <p:cNvSpPr txBox="1"/>
          <p:nvPr/>
        </p:nvSpPr>
        <p:spPr>
          <a:xfrm>
            <a:off x="8356650" y="1413300"/>
            <a:ext cx="47421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3" name="Google Shape;41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" y="1277175"/>
            <a:ext cx="9052224" cy="2255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4" name="Google Shape;414;p26"/>
          <p:cNvCxnSpPr/>
          <p:nvPr/>
        </p:nvCxnSpPr>
        <p:spPr>
          <a:xfrm>
            <a:off x="148450" y="3590325"/>
            <a:ext cx="8677500" cy="41100"/>
          </a:xfrm>
          <a:prstGeom prst="straightConnector1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5" name="Google Shape;415;p26"/>
          <p:cNvCxnSpPr/>
          <p:nvPr/>
        </p:nvCxnSpPr>
        <p:spPr>
          <a:xfrm>
            <a:off x="4843463" y="3689050"/>
            <a:ext cx="24600" cy="3095700"/>
          </a:xfrm>
          <a:prstGeom prst="straightConnector1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7285d260bf_0_19"/>
          <p:cNvSpPr txBox="1">
            <a:spLocks noGrp="1"/>
          </p:cNvSpPr>
          <p:nvPr>
            <p:ph type="title"/>
          </p:nvPr>
        </p:nvSpPr>
        <p:spPr>
          <a:xfrm>
            <a:off x="271950" y="46700"/>
            <a:ext cx="8438700" cy="1567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Submit Arrival Documentation (Check-In)</a:t>
            </a:r>
            <a:endParaRPr/>
          </a:p>
        </p:txBody>
      </p:sp>
      <p:pic>
        <p:nvPicPr>
          <p:cNvPr id="422" name="Google Shape;422;g7285d260bf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0400" y="902025"/>
            <a:ext cx="5433725" cy="3152600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23" name="Google Shape;423;g7285d260bf_0_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5009" y="3774800"/>
            <a:ext cx="5107365" cy="34290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24" name="Google Shape;424;g7285d260bf_0_19"/>
          <p:cNvSpPr txBox="1"/>
          <p:nvPr/>
        </p:nvSpPr>
        <p:spPr>
          <a:xfrm>
            <a:off x="74350" y="1688575"/>
            <a:ext cx="2288700" cy="3828600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Go to Scholar Portal: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-&gt; </a:t>
            </a:r>
            <a:r>
              <a:rPr lang="en-US" b="1">
                <a:latin typeface="Open Sans"/>
                <a:ea typeface="Open Sans"/>
                <a:cs typeface="Open Sans"/>
                <a:sym typeface="Open Sans"/>
              </a:rPr>
              <a:t>REQUESTS</a:t>
            </a: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 tab </a:t>
            </a:r>
            <a:br>
              <a:rPr lang="en-US">
                <a:latin typeface="Open Sans"/>
                <a:ea typeface="Open Sans"/>
                <a:cs typeface="Open Sans"/>
                <a:sym typeface="Open Sans"/>
              </a:rPr>
            </a:b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-&gt;</a:t>
            </a: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>
                <a:latin typeface="Open Sans"/>
                <a:ea typeface="Open Sans"/>
                <a:cs typeface="Open Sans"/>
                <a:sym typeface="Open Sans"/>
              </a:rPr>
              <a:t>SUBMIT ARRIVAL DOCUMENTATION</a:t>
            </a: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en-US"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800" b="1">
                <a:latin typeface="Open Sans"/>
                <a:ea typeface="Open Sans"/>
                <a:cs typeface="Open Sans"/>
                <a:sym typeface="Open Sans"/>
              </a:rPr>
              <a:t>&amp;</a:t>
            </a: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en-US">
                <a:latin typeface="Open Sans"/>
                <a:ea typeface="Open Sans"/>
                <a:cs typeface="Open Sans"/>
                <a:sym typeface="Open Sans"/>
              </a:rPr>
            </a:b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-&gt;</a:t>
            </a: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>
                <a:latin typeface="Open Sans"/>
                <a:ea typeface="Open Sans"/>
                <a:cs typeface="Open Sans"/>
                <a:sym typeface="Open Sans"/>
              </a:rPr>
              <a:t>SUBMIT INSURANCE DOCUMENTATION</a:t>
            </a:r>
            <a:endParaRPr sz="2400"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7"/>
          <p:cNvSpPr txBox="1">
            <a:spLocks noGrp="1"/>
          </p:cNvSpPr>
          <p:nvPr>
            <p:ph type="title"/>
          </p:nvPr>
        </p:nvSpPr>
        <p:spPr>
          <a:xfrm>
            <a:off x="457201" y="273052"/>
            <a:ext cx="6907875" cy="116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/>
              <a:t>Update your address</a:t>
            </a:r>
            <a:endParaRPr/>
          </a:p>
        </p:txBody>
      </p:sp>
      <p:sp>
        <p:nvSpPr>
          <p:cNvPr id="431" name="Google Shape;431;p27"/>
          <p:cNvSpPr txBox="1">
            <a:spLocks noGrp="1"/>
          </p:cNvSpPr>
          <p:nvPr>
            <p:ph type="body" idx="2"/>
          </p:nvPr>
        </p:nvSpPr>
        <p:spPr>
          <a:xfrm>
            <a:off x="159489" y="1902229"/>
            <a:ext cx="23622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You have </a:t>
            </a:r>
            <a:br>
              <a:rPr lang="en-US" sz="2400"/>
            </a:br>
            <a:r>
              <a:rPr lang="en-US" sz="2400" b="1">
                <a:solidFill>
                  <a:srgbClr val="E36C09"/>
                </a:solidFill>
              </a:rPr>
              <a:t>10 days</a:t>
            </a:r>
            <a:r>
              <a:rPr lang="en-US" sz="2400">
                <a:solidFill>
                  <a:srgbClr val="E36C09"/>
                </a:solidFill>
              </a:rPr>
              <a:t> </a:t>
            </a:r>
            <a:br>
              <a:rPr lang="en-US" sz="2400"/>
            </a:br>
            <a:r>
              <a:rPr lang="en-US" sz="2400"/>
              <a:t>after moving to update your address.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Go to your Scholar Portal -&gt;</a:t>
            </a:r>
            <a:r>
              <a:rPr lang="en-US" sz="2400" b="1"/>
              <a:t>PROFILE</a:t>
            </a:r>
            <a:r>
              <a:rPr lang="en-US" sz="2400"/>
              <a:t> tab to update your address. </a:t>
            </a:r>
            <a:endParaRPr/>
          </a:p>
        </p:txBody>
      </p:sp>
      <p:cxnSp>
        <p:nvCxnSpPr>
          <p:cNvPr id="432" name="Google Shape;432;p27"/>
          <p:cNvCxnSpPr>
            <a:stCxn id="433" idx="1"/>
            <a:endCxn id="434" idx="3"/>
          </p:cNvCxnSpPr>
          <p:nvPr/>
        </p:nvCxnSpPr>
        <p:spPr>
          <a:xfrm flipH="1">
            <a:off x="2553727" y="3875029"/>
            <a:ext cx="657300" cy="1075200"/>
          </a:xfrm>
          <a:prstGeom prst="straightConnector1">
            <a:avLst/>
          </a:prstGeom>
          <a:noFill/>
          <a:ln w="381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434" name="Google Shape;434;p27"/>
          <p:cNvSpPr/>
          <p:nvPr/>
        </p:nvSpPr>
        <p:spPr>
          <a:xfrm>
            <a:off x="106327" y="4073929"/>
            <a:ext cx="2447400" cy="1752600"/>
          </a:xfrm>
          <a:prstGeom prst="bracePair">
            <a:avLst/>
          </a:prstGeom>
          <a:noFill/>
          <a:ln w="381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5" name="Google Shape;43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9600" y="1960200"/>
            <a:ext cx="6004250" cy="3749925"/>
          </a:xfrm>
          <a:prstGeom prst="rect">
            <a:avLst/>
          </a:prstGeom>
          <a:noFill/>
          <a:ln w="381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8"/>
          <p:cNvSpPr txBox="1">
            <a:spLocks noGrp="1"/>
          </p:cNvSpPr>
          <p:nvPr>
            <p:ph type="title"/>
          </p:nvPr>
        </p:nvSpPr>
        <p:spPr>
          <a:xfrm>
            <a:off x="457201" y="273052"/>
            <a:ext cx="6836734" cy="116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/>
              <a:t>Program Requirements</a:t>
            </a:r>
            <a:endParaRPr/>
          </a:p>
        </p:txBody>
      </p:sp>
      <p:sp>
        <p:nvSpPr>
          <p:cNvPr id="442" name="Google Shape;442;p28"/>
          <p:cNvSpPr txBox="1">
            <a:spLocks noGrp="1"/>
          </p:cNvSpPr>
          <p:nvPr>
            <p:ph type="body" idx="2"/>
          </p:nvPr>
        </p:nvSpPr>
        <p:spPr>
          <a:xfrm>
            <a:off x="127590" y="2052084"/>
            <a:ext cx="4321747" cy="4424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Do the program activity indicated in your UCONN offer letter and on Form DS-2019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If dismissed from program, you will not be able to transfer to another UConn department or University 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Program activity must take place at UConn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Visiting scholars/ student interns should </a:t>
            </a:r>
            <a:r>
              <a:rPr lang="en-US" sz="2000" i="1"/>
              <a:t>not </a:t>
            </a:r>
            <a:r>
              <a:rPr lang="en-US" sz="2000"/>
              <a:t>take academic classes</a:t>
            </a:r>
            <a:endParaRPr/>
          </a:p>
        </p:txBody>
      </p:sp>
      <p:pic>
        <p:nvPicPr>
          <p:cNvPr id="443" name="Google Shape;443;p28" descr="E:\images\studying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06176" y="1965251"/>
            <a:ext cx="3956824" cy="4419600"/>
          </a:xfrm>
          <a:prstGeom prst="rect">
            <a:avLst/>
          </a:prstGeom>
          <a:noFill/>
          <a:ln w="381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"/>
          <p:cNvSpPr txBox="1"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86" name="Google Shape;186;p3"/>
          <p:cNvSpPr txBox="1">
            <a:spLocks noGrp="1"/>
          </p:cNvSpPr>
          <p:nvPr>
            <p:ph type="body" idx="1"/>
          </p:nvPr>
        </p:nvSpPr>
        <p:spPr>
          <a:xfrm>
            <a:off x="457200" y="2091925"/>
            <a:ext cx="8229600" cy="40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ISSS services &amp; contact information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Important immigration documents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J-1 requirements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Living in Connecticut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ISSS resources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9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/>
              <a:t>Working</a:t>
            </a:r>
            <a:endParaRPr/>
          </a:p>
        </p:txBody>
      </p:sp>
      <p:sp>
        <p:nvSpPr>
          <p:cNvPr id="450" name="Google Shape;450;p29"/>
          <p:cNvSpPr txBox="1">
            <a:spLocks noGrp="1"/>
          </p:cNvSpPr>
          <p:nvPr>
            <p:ph type="body" idx="1"/>
          </p:nvPr>
        </p:nvSpPr>
        <p:spPr>
          <a:xfrm>
            <a:off x="612775" y="2317897"/>
            <a:ext cx="8153400" cy="50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2400"/>
              <a:buNone/>
            </a:pPr>
            <a:r>
              <a:rPr lang="en-US" sz="2400" b="1" u="sng">
                <a:solidFill>
                  <a:srgbClr val="E36C09"/>
                </a:solidFill>
              </a:rPr>
              <a:t>No</a:t>
            </a:r>
            <a:r>
              <a:rPr lang="en-US" sz="2400" b="1">
                <a:solidFill>
                  <a:srgbClr val="E36C09"/>
                </a:solidFill>
              </a:rPr>
              <a:t> </a:t>
            </a:r>
            <a:r>
              <a:rPr lang="en-US" sz="2400" b="1">
                <a:solidFill>
                  <a:srgbClr val="0F1938"/>
                </a:solidFill>
              </a:rPr>
              <a:t>work/employment is permitted, except: </a:t>
            </a:r>
            <a:endParaRPr/>
          </a:p>
        </p:txBody>
      </p:sp>
      <p:sp>
        <p:nvSpPr>
          <p:cNvPr id="451" name="Google Shape;451;p29"/>
          <p:cNvSpPr txBox="1"/>
          <p:nvPr/>
        </p:nvSpPr>
        <p:spPr>
          <a:xfrm>
            <a:off x="956925" y="3427600"/>
            <a:ext cx="3069300" cy="1776300"/>
          </a:xfrm>
          <a:prstGeom prst="rect">
            <a:avLst/>
          </a:prstGeom>
          <a:noFill/>
          <a:ln w="381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that is required for your J-1 Exchange Program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UCONN payment must be listed on Form DS-2019 (funding section)</a:t>
            </a:r>
            <a:endParaRPr/>
          </a:p>
        </p:txBody>
      </p:sp>
      <p:sp>
        <p:nvSpPr>
          <p:cNvPr id="452" name="Google Shape;452;p29"/>
          <p:cNvSpPr txBox="1"/>
          <p:nvPr/>
        </p:nvSpPr>
        <p:spPr>
          <a:xfrm>
            <a:off x="4949453" y="3444951"/>
            <a:ext cx="3370520" cy="2585323"/>
          </a:xfrm>
          <a:prstGeom prst="rect">
            <a:avLst/>
          </a:prstGeom>
          <a:noFill/>
          <a:ln w="381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Occasional lectures and short term consultations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Written authorization letter from ISSS required before activity takes place.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Hosting department must approve and recommend activity.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29"/>
          <p:cNvSpPr/>
          <p:nvPr/>
        </p:nvSpPr>
        <p:spPr>
          <a:xfrm rot="5400000">
            <a:off x="4208808" y="1001694"/>
            <a:ext cx="683847" cy="4167962"/>
          </a:xfrm>
          <a:prstGeom prst="leftBrace">
            <a:avLst>
              <a:gd name="adj1" fmla="val 0"/>
              <a:gd name="adj2" fmla="val 50000"/>
            </a:avLst>
          </a:prstGeom>
          <a:noFill/>
          <a:ln w="381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0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/>
              <a:t>Insurance Requirement</a:t>
            </a:r>
            <a:endParaRPr/>
          </a:p>
        </p:txBody>
      </p:sp>
      <p:sp>
        <p:nvSpPr>
          <p:cNvPr id="460" name="Google Shape;460;p30"/>
          <p:cNvSpPr txBox="1">
            <a:spLocks noGrp="1"/>
          </p:cNvSpPr>
          <p:nvPr>
            <p:ph type="body" idx="1"/>
          </p:nvPr>
        </p:nvSpPr>
        <p:spPr>
          <a:xfrm>
            <a:off x="315063" y="1850065"/>
            <a:ext cx="3863532" cy="199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/>
              <a:t>All J-1 visa holders must have insurance that covers a </a:t>
            </a:r>
            <a:r>
              <a:rPr lang="en-US" sz="1200">
                <a:solidFill>
                  <a:srgbClr val="E36C09"/>
                </a:solidFill>
              </a:rPr>
              <a:t>minimum benefit amount </a:t>
            </a:r>
            <a:r>
              <a:rPr lang="en-US" sz="1200"/>
              <a:t>for:</a:t>
            </a:r>
            <a:endParaRPr sz="1200"/>
          </a:p>
          <a:p>
            <a:pPr marL="742950" lvl="1" indent="-247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</a:pPr>
            <a:r>
              <a:rPr lang="en-US" sz="1200"/>
              <a:t>Accidents and illnesses</a:t>
            </a:r>
            <a:endParaRPr sz="1200"/>
          </a:p>
          <a:p>
            <a:pPr marL="742950" lvl="1" indent="-247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</a:pPr>
            <a:r>
              <a:rPr lang="en-US" sz="1200"/>
              <a:t>Repatriation of remains</a:t>
            </a:r>
            <a:endParaRPr sz="1200"/>
          </a:p>
          <a:p>
            <a:pPr marL="742950" lvl="1" indent="-247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</a:pPr>
            <a:r>
              <a:rPr lang="en-US" sz="1200"/>
              <a:t>Medical evacuation</a:t>
            </a:r>
            <a:endParaRPr sz="120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/>
          </a:p>
        </p:txBody>
      </p:sp>
      <p:sp>
        <p:nvSpPr>
          <p:cNvPr id="461" name="Google Shape;461;p30"/>
          <p:cNvSpPr/>
          <p:nvPr/>
        </p:nvSpPr>
        <p:spPr>
          <a:xfrm>
            <a:off x="4072270" y="1861273"/>
            <a:ext cx="4827181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47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Visiting scholars and student interns may purchase the </a:t>
            </a:r>
            <a:r>
              <a:rPr lang="en-US" sz="12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UCONN student insurance plan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47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J-1s and J-2s must have insurance meeting U.S. requirements for </a:t>
            </a:r>
            <a:r>
              <a:rPr lang="en-US" sz="12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entire exchange program. </a:t>
            </a:r>
            <a:endParaRPr sz="1200"/>
          </a:p>
        </p:txBody>
      </p:sp>
      <p:pic>
        <p:nvPicPr>
          <p:cNvPr id="462" name="Google Shape;46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650" y="3112875"/>
            <a:ext cx="6713026" cy="3477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1"/>
          <p:cNvSpPr txBox="1"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/>
              <a:t>Insurance for family members</a:t>
            </a:r>
            <a:endParaRPr/>
          </a:p>
        </p:txBody>
      </p:sp>
      <p:sp>
        <p:nvSpPr>
          <p:cNvPr id="468" name="Google Shape;468;p31"/>
          <p:cNvSpPr txBox="1">
            <a:spLocks noGrp="1"/>
          </p:cNvSpPr>
          <p:nvPr>
            <p:ph type="body" idx="1"/>
          </p:nvPr>
        </p:nvSpPr>
        <p:spPr>
          <a:xfrm>
            <a:off x="533399" y="1759398"/>
            <a:ext cx="7941527" cy="452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Active J-2 dependents (spouse/child) must meet minimum insurance coverage </a:t>
            </a:r>
            <a:br>
              <a:rPr lang="en-US" sz="2400"/>
            </a:br>
            <a:r>
              <a:rPr lang="en-US" sz="2400"/>
              <a:t>(even if outside the U.S.)</a:t>
            </a:r>
            <a:endParaRPr/>
          </a:p>
          <a:p>
            <a:pPr marL="74295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HUSKY Insurance </a:t>
            </a:r>
            <a:endParaRPr sz="2400"/>
          </a:p>
          <a:p>
            <a:pPr marL="742950" lvl="1" indent="-3111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for children and pregnant women only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Not OK for J-1/J-2 visa holders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State welfare program -  exchange visitors are expected to be financially capable of meeting living/insurance cost</a:t>
            </a:r>
            <a:endParaRPr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2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/>
              <a:t>Ways to fall out of status</a:t>
            </a:r>
            <a:endParaRPr/>
          </a:p>
        </p:txBody>
      </p:sp>
      <p:sp>
        <p:nvSpPr>
          <p:cNvPr id="475" name="Google Shape;475;p32"/>
          <p:cNvSpPr txBox="1">
            <a:spLocks noGrp="1"/>
          </p:cNvSpPr>
          <p:nvPr>
            <p:ph type="body" idx="1"/>
          </p:nvPr>
        </p:nvSpPr>
        <p:spPr>
          <a:xfrm>
            <a:off x="612775" y="2020186"/>
            <a:ext cx="3682778" cy="483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Χ"/>
            </a:pPr>
            <a:r>
              <a:rPr lang="en-US"/>
              <a:t>Unauthorized employment</a:t>
            </a:r>
            <a:endParaRPr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Χ"/>
            </a:pPr>
            <a:r>
              <a:rPr lang="en-US"/>
              <a:t>Not doing exchange program activity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Χ"/>
            </a:pPr>
            <a:r>
              <a:rPr lang="en-US"/>
              <a:t>Being dismissed from program</a:t>
            </a:r>
            <a:endParaRPr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Χ"/>
            </a:pPr>
            <a:r>
              <a:rPr lang="en-US"/>
              <a:t>Not updating address</a:t>
            </a:r>
            <a:endParaRPr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Χ"/>
            </a:pPr>
            <a:r>
              <a:rPr lang="en-US"/>
              <a:t>Knowingly not having insurance  </a:t>
            </a:r>
            <a:endParaRPr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Χ"/>
            </a:pPr>
            <a:r>
              <a:rPr lang="en-US"/>
              <a:t>Other law violations (drug possession, DUI, assault, etc.) can impact status</a:t>
            </a:r>
            <a:endParaRPr/>
          </a:p>
        </p:txBody>
      </p:sp>
      <p:sp>
        <p:nvSpPr>
          <p:cNvPr id="476" name="Google Shape;476;p32"/>
          <p:cNvSpPr/>
          <p:nvPr/>
        </p:nvSpPr>
        <p:spPr>
          <a:xfrm>
            <a:off x="4933508" y="2264733"/>
            <a:ext cx="3551273" cy="3721396"/>
          </a:xfrm>
          <a:prstGeom prst="mathMultiply">
            <a:avLst>
              <a:gd name="adj1" fmla="val 11216"/>
            </a:avLst>
          </a:prstGeom>
          <a:solidFill>
            <a:srgbClr val="E36C09"/>
          </a:solidFill>
          <a:ln w="9525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32"/>
          <p:cNvSpPr txBox="1"/>
          <p:nvPr/>
        </p:nvSpPr>
        <p:spPr>
          <a:xfrm>
            <a:off x="5002618" y="2519917"/>
            <a:ext cx="34130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of these can lead to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32"/>
          <p:cNvSpPr txBox="1"/>
          <p:nvPr/>
        </p:nvSpPr>
        <p:spPr>
          <a:xfrm>
            <a:off x="5653678" y="5233107"/>
            <a:ext cx="211093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cancellation of your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SEVIS record!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p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46527"/>
          <a:stretch/>
        </p:blipFill>
        <p:spPr>
          <a:xfrm>
            <a:off x="0" y="1600200"/>
            <a:ext cx="9144000" cy="1961606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33"/>
          <p:cNvSpPr txBox="1">
            <a:spLocks noGrp="1"/>
          </p:cNvSpPr>
          <p:nvPr>
            <p:ph type="title"/>
          </p:nvPr>
        </p:nvSpPr>
        <p:spPr>
          <a:xfrm>
            <a:off x="972589" y="0"/>
            <a:ext cx="6585542" cy="116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 sz="4400"/>
              <a:t>International Travel</a:t>
            </a:r>
            <a:endParaRPr/>
          </a:p>
        </p:txBody>
      </p:sp>
      <p:sp>
        <p:nvSpPr>
          <p:cNvPr id="486" name="Google Shape;486;p33"/>
          <p:cNvSpPr txBox="1">
            <a:spLocks noGrp="1"/>
          </p:cNvSpPr>
          <p:nvPr>
            <p:ph type="body" idx="2"/>
          </p:nvPr>
        </p:nvSpPr>
        <p:spPr>
          <a:xfrm>
            <a:off x="165482" y="3587356"/>
            <a:ext cx="3623700" cy="30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You must get a travel signature on your DS-2019 from ISSS before leaving the U.S. for travel.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Travel signature requests may take up to 2 weeks.</a:t>
            </a:r>
            <a:endParaRPr/>
          </a:p>
        </p:txBody>
      </p:sp>
      <p:sp>
        <p:nvSpPr>
          <p:cNvPr id="487" name="Google Shape;487;p33"/>
          <p:cNvSpPr/>
          <p:nvPr/>
        </p:nvSpPr>
        <p:spPr>
          <a:xfrm>
            <a:off x="269943" y="693670"/>
            <a:ext cx="6729373" cy="675630"/>
          </a:xfrm>
          <a:prstGeom prst="arc">
            <a:avLst>
              <a:gd name="adj1" fmla="val 21376901"/>
              <a:gd name="adj2" fmla="val 11056792"/>
            </a:avLst>
          </a:prstGeom>
          <a:noFill/>
          <a:ln w="44450" cap="flat" cmpd="sng">
            <a:solidFill>
              <a:schemeClr val="lt1"/>
            </a:solidFill>
            <a:prstDash val="solid"/>
            <a:round/>
            <a:headEnd type="triangle" w="lg" len="lg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33"/>
          <p:cNvSpPr/>
          <p:nvPr/>
        </p:nvSpPr>
        <p:spPr>
          <a:xfrm>
            <a:off x="4930374" y="3792700"/>
            <a:ext cx="3723600" cy="2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apply, you must submit the following requests to ISSS: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DS-2019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Travel Request via Portal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Proof of insurance via Portal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Out-of-Country Scholar Request Form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33"/>
          <p:cNvSpPr/>
          <p:nvPr/>
        </p:nvSpPr>
        <p:spPr>
          <a:xfrm>
            <a:off x="3789189" y="1741738"/>
            <a:ext cx="533075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Travel during program restricted to </a:t>
            </a:r>
            <a:r>
              <a:rPr lang="en-US" sz="2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30 days or less</a:t>
            </a:r>
            <a:endParaRPr/>
          </a:p>
        </p:txBody>
      </p:sp>
      <p:sp>
        <p:nvSpPr>
          <p:cNvPr id="490" name="Google Shape;490;p33"/>
          <p:cNvSpPr/>
          <p:nvPr/>
        </p:nvSpPr>
        <p:spPr>
          <a:xfrm>
            <a:off x="4299650" y="3703344"/>
            <a:ext cx="807396" cy="2835613"/>
          </a:xfrm>
          <a:prstGeom prst="leftBrace">
            <a:avLst>
              <a:gd name="adj1" fmla="val 8333"/>
              <a:gd name="adj2" fmla="val 26672"/>
            </a:avLst>
          </a:prstGeom>
          <a:noFill/>
          <a:ln w="381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7285d260bf_0_31"/>
          <p:cNvSpPr txBox="1">
            <a:spLocks noGrp="1"/>
          </p:cNvSpPr>
          <p:nvPr>
            <p:ph type="title"/>
          </p:nvPr>
        </p:nvSpPr>
        <p:spPr>
          <a:xfrm>
            <a:off x="457199" y="273050"/>
            <a:ext cx="6441600" cy="116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lt1"/>
                </a:solidFill>
              </a:rPr>
              <a:t>International Travel</a:t>
            </a:r>
            <a:endParaRPr/>
          </a:p>
        </p:txBody>
      </p:sp>
      <p:sp>
        <p:nvSpPr>
          <p:cNvPr id="497" name="Google Shape;497;g7285d260bf_0_31"/>
          <p:cNvSpPr txBox="1"/>
          <p:nvPr/>
        </p:nvSpPr>
        <p:spPr>
          <a:xfrm>
            <a:off x="284575" y="1755900"/>
            <a:ext cx="83205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 to Scholar Portal -&gt; REQUESTS Tab -&gt; TRAVEL SIGNATURE &amp; -&gt; EV OUT OF COUNTRY</a:t>
            </a:r>
            <a:endParaRPr/>
          </a:p>
        </p:txBody>
      </p:sp>
      <p:pic>
        <p:nvPicPr>
          <p:cNvPr id="498" name="Google Shape;498;g7285d260bf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693" y="2476975"/>
            <a:ext cx="7493632" cy="4324150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00E2F"/>
        </a:solid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4"/>
          <p:cNvSpPr txBox="1">
            <a:spLocks noGrp="1"/>
          </p:cNvSpPr>
          <p:nvPr>
            <p:ph type="title"/>
          </p:nvPr>
        </p:nvSpPr>
        <p:spPr>
          <a:xfrm>
            <a:off x="457200" y="445168"/>
            <a:ext cx="8229600" cy="5943599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/>
              <a:t>What should I know about living in Connecticut?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5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/>
              <a:t>ISSS Website   </a:t>
            </a:r>
            <a:r>
              <a:rPr lang="en-US" sz="3600">
                <a:solidFill>
                  <a:srgbClr val="E36C09"/>
                </a:solidFill>
              </a:rPr>
              <a:t>isss.uconn.edu</a:t>
            </a:r>
            <a:endParaRPr/>
          </a:p>
        </p:txBody>
      </p:sp>
      <p:sp>
        <p:nvSpPr>
          <p:cNvPr id="511" name="Google Shape;511;p35"/>
          <p:cNvSpPr txBox="1">
            <a:spLocks noGrp="1"/>
          </p:cNvSpPr>
          <p:nvPr>
            <p:ph type="body" idx="1"/>
          </p:nvPr>
        </p:nvSpPr>
        <p:spPr>
          <a:xfrm>
            <a:off x="-40625" y="1853401"/>
            <a:ext cx="3004500" cy="47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1800"/>
              <a:buNone/>
            </a:pPr>
            <a:r>
              <a:rPr lang="en-US" b="1">
                <a:solidFill>
                  <a:srgbClr val="E36C09"/>
                </a:solidFill>
              </a:rPr>
              <a:t>Resources on: 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/>
              <a:t>English language courses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/>
              <a:t>Banking, housing, transportation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/>
              <a:t>Area information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/>
              <a:t>Enrolling children in schools and daycare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/>
              <a:t>Social Security Number and taxes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/>
              <a:t>Driver’s license</a:t>
            </a:r>
            <a:endParaRPr/>
          </a:p>
        </p:txBody>
      </p:sp>
      <p:pic>
        <p:nvPicPr>
          <p:cNvPr id="512" name="Google Shape;51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5400" y="1701975"/>
            <a:ext cx="6081975" cy="4690851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6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/>
              <a:t>University IT Services (UITS)</a:t>
            </a:r>
            <a:endParaRPr/>
          </a:p>
        </p:txBody>
      </p:sp>
      <p:sp>
        <p:nvSpPr>
          <p:cNvPr id="519" name="Google Shape;519;p36"/>
          <p:cNvSpPr txBox="1">
            <a:spLocks noGrp="1"/>
          </p:cNvSpPr>
          <p:nvPr>
            <p:ph type="body" idx="1"/>
          </p:nvPr>
        </p:nvSpPr>
        <p:spPr>
          <a:xfrm>
            <a:off x="89848" y="1729839"/>
            <a:ext cx="4132613" cy="474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2000"/>
              <a:buNone/>
            </a:pPr>
            <a:r>
              <a:rPr lang="en-US" sz="2000" u="sng">
                <a:solidFill>
                  <a:srgbClr val="E36C09"/>
                </a:solidFill>
              </a:rPr>
              <a:t>If you are paid by UConn: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You will have a NetID </a:t>
            </a:r>
            <a:br>
              <a:rPr lang="en-US"/>
            </a:br>
            <a:r>
              <a:rPr lang="en-US"/>
              <a:t>(UConn Network Identifier) that enables you to access UConn technology services.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For questions, visit: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rgbClr val="E36C09"/>
              </a:buClr>
              <a:buSzPts val="1800"/>
              <a:buNone/>
            </a:pPr>
            <a:r>
              <a:rPr lang="en-US" b="1">
                <a:solidFill>
                  <a:srgbClr val="E36C09"/>
                </a:solidFill>
              </a:rPr>
              <a:t>uits.uconn.edu   </a:t>
            </a:r>
            <a:endParaRPr/>
          </a:p>
        </p:txBody>
      </p:sp>
      <p:sp>
        <p:nvSpPr>
          <p:cNvPr id="520" name="Google Shape;520;p36"/>
          <p:cNvSpPr txBox="1"/>
          <p:nvPr/>
        </p:nvSpPr>
        <p:spPr>
          <a:xfrm>
            <a:off x="4451681" y="1731818"/>
            <a:ext cx="4763572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2000"/>
              <a:buFont typeface="Arial"/>
              <a:buNone/>
            </a:pPr>
            <a:r>
              <a:rPr lang="en-US" sz="2000" u="sng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If you are not paid by UConn: 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may or may not have been assigned a NetID. </a:t>
            </a:r>
            <a:endParaRPr/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to see if you have one. </a:t>
            </a:r>
            <a:r>
              <a:rPr lang="en-US"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https://netid.uconn.edu/NetIDHome/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 your department to arrange for one.</a:t>
            </a:r>
            <a:endParaRPr/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with UITS website to see options for Guest Registration.</a:t>
            </a:r>
            <a:endParaRPr/>
          </a:p>
        </p:txBody>
      </p:sp>
      <p:cxnSp>
        <p:nvCxnSpPr>
          <p:cNvPr id="521" name="Google Shape;521;p36"/>
          <p:cNvCxnSpPr/>
          <p:nvPr/>
        </p:nvCxnSpPr>
        <p:spPr>
          <a:xfrm>
            <a:off x="4343008" y="2173184"/>
            <a:ext cx="0" cy="3265714"/>
          </a:xfrm>
          <a:prstGeom prst="straightConnector1">
            <a:avLst/>
          </a:prstGeom>
          <a:noFill/>
          <a:ln w="38100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2" name="Google Shape;522;p36"/>
          <p:cNvSpPr/>
          <p:nvPr/>
        </p:nvSpPr>
        <p:spPr>
          <a:xfrm>
            <a:off x="1104405" y="3895106"/>
            <a:ext cx="2137559" cy="843149"/>
          </a:xfrm>
          <a:prstGeom prst="rect">
            <a:avLst/>
          </a:prstGeom>
          <a:noFill/>
          <a:ln w="381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7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/>
              <a:t>Husky One Card</a:t>
            </a:r>
            <a:endParaRPr/>
          </a:p>
        </p:txBody>
      </p:sp>
      <p:sp>
        <p:nvSpPr>
          <p:cNvPr id="529" name="Google Shape;529;p37"/>
          <p:cNvSpPr txBox="1">
            <a:spLocks noGrp="1"/>
          </p:cNvSpPr>
          <p:nvPr>
            <p:ph type="body" idx="1"/>
          </p:nvPr>
        </p:nvSpPr>
        <p:spPr>
          <a:xfrm>
            <a:off x="494021" y="195646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ID card issued by UConn to students, staff and faculty members.</a:t>
            </a:r>
            <a:endParaRPr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Used to access various UConn services including photocopy machines, UConn library lending services, access to certain buildings.</a:t>
            </a:r>
            <a:endParaRPr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Bring passport and offer letter. </a:t>
            </a:r>
            <a:endParaRPr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i="1"/>
              <a:t>You may need to wait until your payroll </a:t>
            </a:r>
            <a:br>
              <a:rPr lang="en-US" i="1"/>
            </a:br>
            <a:r>
              <a:rPr lang="en-US" i="1"/>
              <a:t>is processed (even if you are not a </a:t>
            </a:r>
            <a:br>
              <a:rPr lang="en-US" i="1"/>
            </a:br>
            <a:r>
              <a:rPr lang="en-US" i="1"/>
              <a:t>paid employee). </a:t>
            </a:r>
            <a:endParaRPr/>
          </a:p>
        </p:txBody>
      </p:sp>
      <p:pic>
        <p:nvPicPr>
          <p:cNvPr id="530" name="Google Shape;530;p37" descr="http://onecard.uconn.edu/wp-content/uploads/sites/279/2015/01/JonathanXIV_201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0270" y="4051269"/>
            <a:ext cx="3814659" cy="2400991"/>
          </a:xfrm>
          <a:prstGeom prst="rect">
            <a:avLst/>
          </a:prstGeom>
          <a:noFill/>
          <a:ln w="381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"/>
          <p:cNvSpPr txBox="1"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/>
              <a:t>Contact</a:t>
            </a:r>
            <a:endParaRPr/>
          </a:p>
        </p:txBody>
      </p:sp>
      <p:sp>
        <p:nvSpPr>
          <p:cNvPr id="192" name="Google Shape;192;p4"/>
          <p:cNvSpPr txBox="1">
            <a:spLocks noGrp="1"/>
          </p:cNvSpPr>
          <p:nvPr>
            <p:ph type="body" idx="1"/>
          </p:nvPr>
        </p:nvSpPr>
        <p:spPr>
          <a:xfrm>
            <a:off x="457200" y="1625601"/>
            <a:ext cx="7975600" cy="505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www.isss.uconn.edu</a:t>
            </a:r>
            <a:endParaRPr sz="240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>
                <a:solidFill>
                  <a:schemeClr val="hlink"/>
                </a:solidFill>
                <a:hlinkClick r:id="rId4"/>
              </a:rPr>
              <a:t>international@uconn.edu</a:t>
            </a:r>
            <a:r>
              <a:rPr lang="en-US" sz="2400"/>
              <a:t> </a:t>
            </a:r>
            <a:endParaRPr sz="240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International Listserv (announcements/updates)  </a:t>
            </a: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UCONN e-mail address (if you have one!)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20040" lvl="0" indent="-320040" algn="l" rtl="0">
              <a:spcBef>
                <a:spcPts val="480"/>
              </a:spcBef>
              <a:spcAft>
                <a:spcPts val="0"/>
              </a:spcAft>
              <a:buClr>
                <a:srgbClr val="E36C09"/>
              </a:buClr>
              <a:buSzPts val="2400"/>
              <a:buNone/>
            </a:pPr>
            <a:r>
              <a:rPr lang="en-US" sz="2400" b="1">
                <a:solidFill>
                  <a:srgbClr val="E36C09"/>
                </a:solidFill>
              </a:rPr>
              <a:t>Our goals are to: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Help you </a:t>
            </a:r>
            <a:r>
              <a:rPr lang="en-US" sz="2400" b="1"/>
              <a:t>understand </a:t>
            </a:r>
            <a:r>
              <a:rPr lang="en-US" sz="2400"/>
              <a:t>the </a:t>
            </a:r>
            <a:r>
              <a:rPr lang="en-US" sz="2400" b="1"/>
              <a:t>rules </a:t>
            </a:r>
            <a:r>
              <a:rPr lang="en-US" sz="2400"/>
              <a:t>of your J-1 visa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/>
              <a:t>Monitor </a:t>
            </a:r>
            <a:r>
              <a:rPr lang="en-US" sz="2400"/>
              <a:t>UCONN’s and UCONN sponsored visa holders’ </a:t>
            </a:r>
            <a:r>
              <a:rPr lang="en-US" sz="2400" b="1"/>
              <a:t>compliance</a:t>
            </a:r>
            <a:r>
              <a:rPr lang="en-US" sz="2400"/>
              <a:t> with J-1 visa regulations.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/>
              <a:t>Provide support</a:t>
            </a:r>
            <a:r>
              <a:rPr lang="en-US" sz="2400"/>
              <a:t> with non-immigration issues for international students &amp; scholars</a:t>
            </a:r>
            <a:br>
              <a:rPr lang="en-US" sz="2400"/>
            </a:br>
            <a:r>
              <a:rPr lang="en-US" sz="2400"/>
              <a:t>(cultural adjustment, taxes, living in CT)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8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/>
              <a:t>Social Security Number</a:t>
            </a:r>
            <a:endParaRPr/>
          </a:p>
        </p:txBody>
      </p:sp>
      <p:sp>
        <p:nvSpPr>
          <p:cNvPr id="537" name="Google Shape;537;p38"/>
          <p:cNvSpPr txBox="1">
            <a:spLocks noGrp="1"/>
          </p:cNvSpPr>
          <p:nvPr>
            <p:ph type="body" idx="1"/>
          </p:nvPr>
        </p:nvSpPr>
        <p:spPr>
          <a:xfrm>
            <a:off x="741281" y="2683408"/>
            <a:ext cx="3557587" cy="2944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1800"/>
              <a:buNone/>
            </a:pPr>
            <a:r>
              <a:rPr lang="en-US" b="1" u="sng">
                <a:solidFill>
                  <a:srgbClr val="E36C09"/>
                </a:solidFill>
              </a:rPr>
              <a:t>YES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/>
              <a:t>Must</a:t>
            </a:r>
            <a:r>
              <a:rPr lang="en-US"/>
              <a:t> get one if you have employment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b="1" u="sng">
              <a:solidFill>
                <a:srgbClr val="E36C09"/>
              </a:solidFill>
            </a:endParaRPr>
          </a:p>
        </p:txBody>
      </p:sp>
      <p:pic>
        <p:nvPicPr>
          <p:cNvPr id="538" name="Google Shape;538;p38" descr="ssn.jpg"/>
          <p:cNvPicPr preferRelativeResize="0"/>
          <p:nvPr/>
        </p:nvPicPr>
        <p:blipFill rotWithShape="1">
          <a:blip r:embed="rId3">
            <a:alphaModFix/>
          </a:blip>
          <a:srcRect t="-2061" b="-2060"/>
          <a:stretch/>
        </p:blipFill>
        <p:spPr>
          <a:xfrm>
            <a:off x="2209800" y="4072142"/>
            <a:ext cx="4514850" cy="2590800"/>
          </a:xfrm>
          <a:prstGeom prst="rect">
            <a:avLst/>
          </a:prstGeom>
          <a:noFill/>
          <a:ln w="38100" cap="flat" cmpd="sng">
            <a:solidFill>
              <a:srgbClr val="E36C09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539" name="Google Shape;539;p38"/>
          <p:cNvSpPr txBox="1"/>
          <p:nvPr/>
        </p:nvSpPr>
        <p:spPr>
          <a:xfrm>
            <a:off x="2897179" y="1951304"/>
            <a:ext cx="3584591" cy="369332"/>
          </a:xfrm>
          <a:prstGeom prst="rect">
            <a:avLst/>
          </a:prstGeom>
          <a:noFill/>
          <a:ln w="381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I need a Social Security number?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38"/>
          <p:cNvSpPr txBox="1"/>
          <p:nvPr/>
        </p:nvSpPr>
        <p:spPr>
          <a:xfrm>
            <a:off x="4916168" y="2683408"/>
            <a:ext cx="3850007" cy="2908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1800"/>
              <a:buFont typeface="Arial"/>
              <a:buNone/>
            </a:pPr>
            <a:r>
              <a:rPr lang="en-US" sz="1800" b="1" u="sng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needed for bank account, mobile phone, apartment rental, etc.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9"/>
          <p:cNvSpPr txBox="1">
            <a:spLocks noGrp="1"/>
          </p:cNvSpPr>
          <p:nvPr>
            <p:ph type="title"/>
          </p:nvPr>
        </p:nvSpPr>
        <p:spPr>
          <a:xfrm>
            <a:off x="83127" y="749522"/>
            <a:ext cx="7077694" cy="72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 sz="4400" b="0"/>
              <a:t>Driving in Connecticut</a:t>
            </a:r>
            <a:endParaRPr/>
          </a:p>
        </p:txBody>
      </p:sp>
      <p:sp>
        <p:nvSpPr>
          <p:cNvPr id="547" name="Google Shape;547;p39"/>
          <p:cNvSpPr txBox="1">
            <a:spLocks noGrp="1"/>
          </p:cNvSpPr>
          <p:nvPr>
            <p:ph type="body" idx="2"/>
          </p:nvPr>
        </p:nvSpPr>
        <p:spPr>
          <a:xfrm>
            <a:off x="3959156" y="2607062"/>
            <a:ext cx="4473102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1400"/>
              <a:buNone/>
            </a:pPr>
            <a:r>
              <a:rPr lang="en-US" sz="1400">
                <a:solidFill>
                  <a:srgbClr val="E36C09"/>
                </a:solidFill>
              </a:rPr>
              <a:t>Step 1: </a:t>
            </a:r>
            <a:r>
              <a:rPr lang="en-US" sz="1400"/>
              <a:t>Apply for Social Security Number. </a:t>
            </a:r>
            <a:br>
              <a:rPr lang="en-US" sz="1400"/>
            </a:br>
            <a:r>
              <a:rPr lang="en-US" sz="1400"/>
              <a:t>If given denial letter, you will need to have a marriage certificate or academic transcript to verify your identity.</a:t>
            </a:r>
            <a:endParaRPr/>
          </a:p>
          <a:p>
            <a:pPr marL="0" lvl="0" indent="-88900" algn="l" rtl="0">
              <a:spcBef>
                <a:spcPts val="1200"/>
              </a:spcBef>
              <a:spcAft>
                <a:spcPts val="0"/>
              </a:spcAft>
              <a:buClr>
                <a:srgbClr val="E36C09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E36C09"/>
                </a:solidFill>
              </a:rPr>
              <a:t>Step 2: </a:t>
            </a:r>
            <a:r>
              <a:rPr lang="en-US" sz="1400"/>
              <a:t>Take a class</a:t>
            </a:r>
            <a:endParaRPr/>
          </a:p>
          <a:p>
            <a:pPr marL="0" lvl="0" indent="-88900" algn="l" rtl="0">
              <a:spcBef>
                <a:spcPts val="1200"/>
              </a:spcBef>
              <a:spcAft>
                <a:spcPts val="0"/>
              </a:spcAft>
              <a:buClr>
                <a:srgbClr val="E36C09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E36C09"/>
                </a:solidFill>
              </a:rPr>
              <a:t>Step 3: </a:t>
            </a:r>
            <a:r>
              <a:rPr lang="en-US" sz="1400"/>
              <a:t>Get a learner’s permit </a:t>
            </a:r>
            <a:br>
              <a:rPr lang="en-US" sz="1400"/>
            </a:br>
            <a:r>
              <a:rPr lang="en-US" sz="1400"/>
              <a:t>(may only drive with together with certain individuals)</a:t>
            </a:r>
            <a:endParaRPr/>
          </a:p>
          <a:p>
            <a:pPr marL="0" lvl="0" indent="-88900" algn="l" rtl="0">
              <a:spcBef>
                <a:spcPts val="1200"/>
              </a:spcBef>
              <a:spcAft>
                <a:spcPts val="0"/>
              </a:spcAft>
              <a:buClr>
                <a:srgbClr val="E36C09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E36C09"/>
                </a:solidFill>
              </a:rPr>
              <a:t>Step 4: </a:t>
            </a:r>
            <a:r>
              <a:rPr lang="en-US" sz="1400"/>
              <a:t>Take a test</a:t>
            </a:r>
            <a:endParaRPr/>
          </a:p>
          <a:p>
            <a:pPr marL="0" lvl="0" indent="-88900" algn="l" rtl="0">
              <a:spcBef>
                <a:spcPts val="1200"/>
              </a:spcBef>
              <a:spcAft>
                <a:spcPts val="0"/>
              </a:spcAft>
              <a:buClr>
                <a:srgbClr val="E36C09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E36C09"/>
                </a:solidFill>
              </a:rPr>
              <a:t>Step 5: </a:t>
            </a:r>
            <a:r>
              <a:rPr lang="en-US" sz="1400"/>
              <a:t>Get your license!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French, Canadian, German licenses: treated like out-of-state licenses.</a:t>
            </a:r>
            <a:endParaRPr/>
          </a:p>
        </p:txBody>
      </p:sp>
      <p:sp>
        <p:nvSpPr>
          <p:cNvPr id="548" name="Google Shape;548;p39"/>
          <p:cNvSpPr txBox="1"/>
          <p:nvPr/>
        </p:nvSpPr>
        <p:spPr>
          <a:xfrm>
            <a:off x="752547" y="2590817"/>
            <a:ext cx="2669701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International Driver’s Permit is valid TOGETHER with home country license for up to one year.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But you must have a CT License or State ID to </a:t>
            </a:r>
            <a:r>
              <a:rPr lang="en-US" sz="1600" i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register </a:t>
            </a:r>
            <a:r>
              <a:rPr lang="en-US" sz="16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a car in CT.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IDP cannot be obtained in the U.S.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9" name="Google Shape;549;p39"/>
          <p:cNvCxnSpPr/>
          <p:nvPr/>
        </p:nvCxnSpPr>
        <p:spPr>
          <a:xfrm>
            <a:off x="0" y="748144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E36C09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550" name="Google Shape;550;p39"/>
          <p:cNvCxnSpPr/>
          <p:nvPr/>
        </p:nvCxnSpPr>
        <p:spPr>
          <a:xfrm>
            <a:off x="0" y="1484204"/>
            <a:ext cx="91440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551" name="Google Shape;551;p39"/>
          <p:cNvCxnSpPr/>
          <p:nvPr/>
        </p:nvCxnSpPr>
        <p:spPr>
          <a:xfrm>
            <a:off x="0" y="80179"/>
            <a:ext cx="91440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552" name="Google Shape;552;p39"/>
          <p:cNvSpPr txBox="1"/>
          <p:nvPr/>
        </p:nvSpPr>
        <p:spPr>
          <a:xfrm>
            <a:off x="856034" y="1658328"/>
            <a:ext cx="259728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International </a:t>
            </a:r>
            <a:br>
              <a:rPr lang="en-US" sz="2200" b="1" u="sng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u="sng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Driver’s Permit</a:t>
            </a:r>
            <a:endParaRPr sz="2200" b="1" u="sng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39"/>
          <p:cNvSpPr txBox="1"/>
          <p:nvPr/>
        </p:nvSpPr>
        <p:spPr>
          <a:xfrm>
            <a:off x="3983794" y="1658327"/>
            <a:ext cx="259728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Connecticut</a:t>
            </a:r>
            <a:br>
              <a:rPr lang="en-US" sz="2200" b="1" u="sng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u="sng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Driver’s License</a:t>
            </a:r>
            <a:endParaRPr/>
          </a:p>
        </p:txBody>
      </p:sp>
      <p:cxnSp>
        <p:nvCxnSpPr>
          <p:cNvPr id="554" name="Google Shape;554;p39"/>
          <p:cNvCxnSpPr/>
          <p:nvPr/>
        </p:nvCxnSpPr>
        <p:spPr>
          <a:xfrm>
            <a:off x="3609403" y="2748370"/>
            <a:ext cx="0" cy="3258767"/>
          </a:xfrm>
          <a:prstGeom prst="straightConnector1">
            <a:avLst/>
          </a:prstGeom>
          <a:noFill/>
          <a:ln w="254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0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/>
              <a:t>Taxes - www.irs.gov</a:t>
            </a:r>
            <a:endParaRPr/>
          </a:p>
        </p:txBody>
      </p:sp>
      <p:sp>
        <p:nvSpPr>
          <p:cNvPr id="561" name="Google Shape;561;p40"/>
          <p:cNvSpPr txBox="1">
            <a:spLocks noGrp="1"/>
          </p:cNvSpPr>
          <p:nvPr>
            <p:ph type="body" idx="1"/>
          </p:nvPr>
        </p:nvSpPr>
        <p:spPr>
          <a:xfrm>
            <a:off x="612775" y="2078182"/>
            <a:ext cx="8153400" cy="4118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/>
              <a:t>U.S. (federal) and state taxes for each year you are present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b="1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E36C09"/>
              </a:buClr>
              <a:buSzPts val="1800"/>
              <a:buNone/>
            </a:pPr>
            <a:r>
              <a:rPr lang="en-US" b="1">
                <a:solidFill>
                  <a:srgbClr val="E36C09"/>
                </a:solidFill>
              </a:rPr>
              <a:t>When to file?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February 1 – April 15* in the year </a:t>
            </a:r>
            <a:r>
              <a:rPr lang="en-US" i="1"/>
              <a:t>after </a:t>
            </a:r>
            <a:r>
              <a:rPr lang="en-US"/>
              <a:t>the calendar year for which taxes are filed</a:t>
            </a:r>
            <a:endParaRPr/>
          </a:p>
        </p:txBody>
      </p:sp>
      <p:sp>
        <p:nvSpPr>
          <p:cNvPr id="562" name="Google Shape;562;p40"/>
          <p:cNvSpPr txBox="1"/>
          <p:nvPr/>
        </p:nvSpPr>
        <p:spPr>
          <a:xfrm>
            <a:off x="4446317" y="4231532"/>
            <a:ext cx="3764605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Paid</a:t>
            </a:r>
            <a:r>
              <a:rPr lang="en-US" sz="18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Scholars/Student Interns</a:t>
            </a:r>
            <a:endParaRPr sz="180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Wait to receive UConn payment statement for tax year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Form 8843 along with proper tax return forms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ISSS provides free tax workshop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40"/>
          <p:cNvSpPr txBox="1"/>
          <p:nvPr/>
        </p:nvSpPr>
        <p:spPr>
          <a:xfrm>
            <a:off x="807396" y="4231532"/>
            <a:ext cx="325876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Unpaid</a:t>
            </a:r>
            <a:r>
              <a:rPr lang="en-US" sz="18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Scholars/Student Interns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Form 8843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4" name="Google Shape;564;p40"/>
          <p:cNvCxnSpPr/>
          <p:nvPr/>
        </p:nvCxnSpPr>
        <p:spPr>
          <a:xfrm>
            <a:off x="4241701" y="4810022"/>
            <a:ext cx="0" cy="1386498"/>
          </a:xfrm>
          <a:prstGeom prst="straightConnector1">
            <a:avLst/>
          </a:prstGeom>
          <a:noFill/>
          <a:ln w="254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565" name="Google Shape;565;p40"/>
          <p:cNvSpPr/>
          <p:nvPr/>
        </p:nvSpPr>
        <p:spPr>
          <a:xfrm>
            <a:off x="612775" y="4075889"/>
            <a:ext cx="7830834" cy="2463967"/>
          </a:xfrm>
          <a:prstGeom prst="rect">
            <a:avLst/>
          </a:prstGeom>
          <a:noFill/>
          <a:ln w="381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F1938"/>
        </a:solidFill>
        <a:effectLst/>
      </p:bgPr>
    </p:bg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1"/>
          <p:cNvSpPr txBox="1">
            <a:spLocks noGrp="1"/>
          </p:cNvSpPr>
          <p:nvPr>
            <p:ph type="title"/>
          </p:nvPr>
        </p:nvSpPr>
        <p:spPr>
          <a:xfrm>
            <a:off x="457200" y="445168"/>
            <a:ext cx="8229600" cy="5943599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/>
              <a:t>Can my family </a:t>
            </a:r>
            <a:br>
              <a:rPr lang="en-US"/>
            </a:br>
            <a:r>
              <a:rPr lang="en-US"/>
              <a:t>come to stay during </a:t>
            </a:r>
            <a:br>
              <a:rPr lang="en-US"/>
            </a:br>
            <a:r>
              <a:rPr lang="en-US"/>
              <a:t>my program?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5000" y="1752600"/>
            <a:ext cx="5892800" cy="4419600"/>
          </a:xfrm>
          <a:prstGeom prst="rect">
            <a:avLst/>
          </a:prstGeom>
          <a:noFill/>
          <a:ln w="38100" cap="flat" cmpd="sng">
            <a:solidFill>
              <a:srgbClr val="E36C09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578" name="Google Shape;578;p42"/>
          <p:cNvSpPr txBox="1">
            <a:spLocks noGrp="1"/>
          </p:cNvSpPr>
          <p:nvPr>
            <p:ph type="title"/>
          </p:nvPr>
        </p:nvSpPr>
        <p:spPr>
          <a:xfrm>
            <a:off x="457200" y="435177"/>
            <a:ext cx="7745089" cy="66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 sz="4400" b="0"/>
              <a:t>Dependent Family Members</a:t>
            </a:r>
            <a:endParaRPr/>
          </a:p>
        </p:txBody>
      </p:sp>
      <p:sp>
        <p:nvSpPr>
          <p:cNvPr id="579" name="Google Shape;579;p42"/>
          <p:cNvSpPr txBox="1">
            <a:spLocks noGrp="1"/>
          </p:cNvSpPr>
          <p:nvPr>
            <p:ph type="body" idx="2"/>
          </p:nvPr>
        </p:nvSpPr>
        <p:spPr>
          <a:xfrm>
            <a:off x="168766" y="1725577"/>
            <a:ext cx="3284553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Husbands, wives, and children under 21 can apply for the J-2 visa.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J-2 children may attend elementary school and high school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J-2’s may study at university level and may apply for work permit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Other friends and family can apply for visitor visas 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/>
          </a:p>
        </p:txBody>
      </p:sp>
      <p:sp>
        <p:nvSpPr>
          <p:cNvPr id="580" name="Google Shape;580;p42"/>
          <p:cNvSpPr txBox="1">
            <a:spLocks noGrp="1"/>
          </p:cNvSpPr>
          <p:nvPr>
            <p:ph type="body" idx="1"/>
          </p:nvPr>
        </p:nvSpPr>
        <p:spPr>
          <a:xfrm>
            <a:off x="4040509" y="6219756"/>
            <a:ext cx="4161781" cy="53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If you want them to…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F1938"/>
        </a:solid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3"/>
          <p:cNvSpPr txBox="1">
            <a:spLocks noGrp="1"/>
          </p:cNvSpPr>
          <p:nvPr>
            <p:ph type="title"/>
          </p:nvPr>
        </p:nvSpPr>
        <p:spPr>
          <a:xfrm>
            <a:off x="457200" y="445168"/>
            <a:ext cx="8229600" cy="5943599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/>
              <a:t>What to do when </a:t>
            </a:r>
            <a:br>
              <a:rPr lang="en-US"/>
            </a:br>
            <a:r>
              <a:rPr lang="en-US"/>
              <a:t>my program ends?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4"/>
          <p:cNvSpPr txBox="1">
            <a:spLocks noGrp="1"/>
          </p:cNvSpPr>
          <p:nvPr>
            <p:ph type="title"/>
          </p:nvPr>
        </p:nvSpPr>
        <p:spPr>
          <a:xfrm>
            <a:off x="247136" y="205545"/>
            <a:ext cx="414996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/>
              <a:t>End of Program</a:t>
            </a:r>
            <a:endParaRPr/>
          </a:p>
        </p:txBody>
      </p:sp>
      <p:sp>
        <p:nvSpPr>
          <p:cNvPr id="593" name="Google Shape;593;p44"/>
          <p:cNvSpPr txBox="1"/>
          <p:nvPr/>
        </p:nvSpPr>
        <p:spPr>
          <a:xfrm>
            <a:off x="612775" y="1736012"/>
            <a:ext cx="8153400" cy="50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the end of the program, you can…</a:t>
            </a:r>
            <a:endParaRPr/>
          </a:p>
        </p:txBody>
      </p:sp>
      <p:sp>
        <p:nvSpPr>
          <p:cNvPr id="594" name="Google Shape;594;p44"/>
          <p:cNvSpPr txBox="1"/>
          <p:nvPr/>
        </p:nvSpPr>
        <p:spPr>
          <a:xfrm>
            <a:off x="280034" y="2924565"/>
            <a:ext cx="2185416" cy="1481328"/>
          </a:xfrm>
          <a:prstGeom prst="rect">
            <a:avLst/>
          </a:prstGeom>
          <a:noFill/>
          <a:ln w="381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 the U.S. within 30 days.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44"/>
          <p:cNvSpPr txBox="1"/>
          <p:nvPr/>
        </p:nvSpPr>
        <p:spPr>
          <a:xfrm>
            <a:off x="3596944" y="2948316"/>
            <a:ext cx="2187617" cy="1477328"/>
          </a:xfrm>
          <a:prstGeom prst="rect">
            <a:avLst/>
          </a:prstGeom>
          <a:noFill/>
          <a:ln w="381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Extend your Form DS-2019 if your hosting department invites you to stay.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44"/>
          <p:cNvSpPr/>
          <p:nvPr/>
        </p:nvSpPr>
        <p:spPr>
          <a:xfrm rot="5400000">
            <a:off x="4337538" y="-931069"/>
            <a:ext cx="703873" cy="6967534"/>
          </a:xfrm>
          <a:prstGeom prst="leftBrace">
            <a:avLst>
              <a:gd name="adj1" fmla="val 0"/>
              <a:gd name="adj2" fmla="val 50000"/>
            </a:avLst>
          </a:prstGeom>
          <a:noFill/>
          <a:ln w="381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7" name="Google Shape;597;p44"/>
          <p:cNvCxnSpPr/>
          <p:nvPr/>
        </p:nvCxnSpPr>
        <p:spPr>
          <a:xfrm>
            <a:off x="4689475" y="2157081"/>
            <a:ext cx="1278" cy="791235"/>
          </a:xfrm>
          <a:prstGeom prst="straightConnector1">
            <a:avLst/>
          </a:prstGeom>
          <a:noFill/>
          <a:ln w="4445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8" name="Google Shape;598;p44"/>
          <p:cNvSpPr txBox="1"/>
          <p:nvPr/>
        </p:nvSpPr>
        <p:spPr>
          <a:xfrm>
            <a:off x="6610253" y="2924566"/>
            <a:ext cx="2187617" cy="1477328"/>
          </a:xfrm>
          <a:prstGeom prst="rect">
            <a:avLst/>
          </a:prstGeom>
          <a:noFill/>
          <a:ln w="381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invited to continue exchange program at another institution,  contact ISSS to see if transfer possible. </a:t>
            </a:r>
            <a:endParaRPr/>
          </a:p>
        </p:txBody>
      </p:sp>
      <p:sp>
        <p:nvSpPr>
          <p:cNvPr id="599" name="Google Shape;599;p44"/>
          <p:cNvSpPr/>
          <p:nvPr/>
        </p:nvSpPr>
        <p:spPr>
          <a:xfrm>
            <a:off x="1205707" y="4986417"/>
            <a:ext cx="672640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Scholars and Student Interns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Must submit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Departure Notice Form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ISSS before your departure.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Interns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Your hosting department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submit internship evaluation to ISSS upon completion of your internship.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all Forms DS-2019 issued to you and your dependents for future reference. This is your responsibility. </a:t>
            </a:r>
            <a:endParaRPr/>
          </a:p>
        </p:txBody>
      </p:sp>
      <p:sp>
        <p:nvSpPr>
          <p:cNvPr id="600" name="Google Shape;600;p44"/>
          <p:cNvSpPr txBox="1"/>
          <p:nvPr/>
        </p:nvSpPr>
        <p:spPr>
          <a:xfrm>
            <a:off x="239790" y="4610000"/>
            <a:ext cx="3070555" cy="50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2400"/>
              <a:buFont typeface="Arial"/>
              <a:buNone/>
            </a:pPr>
            <a:r>
              <a:rPr lang="en-US" sz="2400" b="1" i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Before you leave…</a:t>
            </a:r>
            <a:endParaRPr/>
          </a:p>
        </p:txBody>
      </p:sp>
      <p:sp>
        <p:nvSpPr>
          <p:cNvPr id="601" name="Google Shape;601;p44"/>
          <p:cNvSpPr txBox="1"/>
          <p:nvPr/>
        </p:nvSpPr>
        <p:spPr>
          <a:xfrm>
            <a:off x="5915276" y="38490"/>
            <a:ext cx="10687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مع السلامة</a:t>
            </a:r>
            <a:endParaRPr sz="18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44"/>
          <p:cNvSpPr txBox="1"/>
          <p:nvPr/>
        </p:nvSpPr>
        <p:spPr>
          <a:xfrm>
            <a:off x="7017825" y="628981"/>
            <a:ext cx="10687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Totsiens</a:t>
            </a:r>
            <a:endParaRPr sz="18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44"/>
          <p:cNvSpPr/>
          <p:nvPr/>
        </p:nvSpPr>
        <p:spPr>
          <a:xfrm>
            <a:off x="6704791" y="330922"/>
            <a:ext cx="69923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再見 </a:t>
            </a:r>
            <a:endParaRPr sz="18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44"/>
          <p:cNvSpPr txBox="1"/>
          <p:nvPr/>
        </p:nvSpPr>
        <p:spPr>
          <a:xfrm>
            <a:off x="7407032" y="953116"/>
            <a:ext cx="10687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Au revoir</a:t>
            </a:r>
            <a:endParaRPr/>
          </a:p>
        </p:txBody>
      </p:sp>
      <p:sp>
        <p:nvSpPr>
          <p:cNvPr id="605" name="Google Shape;605;p44"/>
          <p:cNvSpPr txBox="1"/>
          <p:nvPr/>
        </p:nvSpPr>
        <p:spPr>
          <a:xfrm>
            <a:off x="8475811" y="1034534"/>
            <a:ext cx="7161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안녕</a:t>
            </a:r>
            <a:endParaRPr sz="18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44"/>
          <p:cNvSpPr txBox="1"/>
          <p:nvPr/>
        </p:nvSpPr>
        <p:spPr>
          <a:xfrm>
            <a:off x="8099433" y="700254"/>
            <a:ext cx="10687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Ὑπίαινε!</a:t>
            </a:r>
            <a:endParaRPr sz="18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44"/>
          <p:cNvSpPr txBox="1"/>
          <p:nvPr/>
        </p:nvSpPr>
        <p:spPr>
          <a:xfrm>
            <a:off x="7401148" y="336720"/>
            <a:ext cx="20217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Auf</a:t>
            </a:r>
            <a:r>
              <a:rPr lang="en-US" sz="18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Wiedersehen</a:t>
            </a:r>
            <a:endParaRPr/>
          </a:p>
        </p:txBody>
      </p:sp>
      <p:sp>
        <p:nvSpPr>
          <p:cNvPr id="608" name="Google Shape;608;p44"/>
          <p:cNvSpPr txBox="1"/>
          <p:nvPr/>
        </p:nvSpPr>
        <p:spPr>
          <a:xfrm>
            <a:off x="6897122" y="31348"/>
            <a:ext cx="10687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Au revoir</a:t>
            </a:r>
            <a:endParaRPr/>
          </a:p>
        </p:txBody>
      </p:sp>
      <p:sp>
        <p:nvSpPr>
          <p:cNvPr id="609" name="Google Shape;609;p44"/>
          <p:cNvSpPr txBox="1"/>
          <p:nvPr/>
        </p:nvSpPr>
        <p:spPr>
          <a:xfrm>
            <a:off x="8521592" y="8220"/>
            <a:ext cx="6815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Ciao</a:t>
            </a:r>
            <a:endParaRPr/>
          </a:p>
        </p:txBody>
      </p:sp>
      <p:sp>
        <p:nvSpPr>
          <p:cNvPr id="610" name="Google Shape;610;p44"/>
          <p:cNvSpPr txBox="1"/>
          <p:nvPr/>
        </p:nvSpPr>
        <p:spPr>
          <a:xfrm>
            <a:off x="2923951" y="1228970"/>
            <a:ext cx="14887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Selamat jalan</a:t>
            </a:r>
            <a:endParaRPr sz="18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44"/>
          <p:cNvSpPr txBox="1"/>
          <p:nvPr/>
        </p:nvSpPr>
        <p:spPr>
          <a:xfrm>
            <a:off x="3648021" y="8770"/>
            <a:ext cx="15700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Sjáumst síðar</a:t>
            </a:r>
            <a:endParaRPr sz="18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44"/>
          <p:cNvSpPr txBox="1"/>
          <p:nvPr/>
        </p:nvSpPr>
        <p:spPr>
          <a:xfrm>
            <a:off x="6272868" y="1213320"/>
            <a:ext cx="13833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Do widzenia</a:t>
            </a:r>
            <a:endParaRPr sz="18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44"/>
          <p:cNvSpPr txBox="1"/>
          <p:nvPr/>
        </p:nvSpPr>
        <p:spPr>
          <a:xfrm>
            <a:off x="7971037" y="12039"/>
            <a:ext cx="6464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Szia</a:t>
            </a:r>
            <a:endParaRPr sz="18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44"/>
          <p:cNvSpPr txBox="1"/>
          <p:nvPr/>
        </p:nvSpPr>
        <p:spPr>
          <a:xfrm>
            <a:off x="5196089" y="-2954"/>
            <a:ext cx="7943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Adye</a:t>
            </a:r>
            <a:endParaRPr sz="18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15" name="Google Shape;615;p44"/>
          <p:cNvGraphicFramePr/>
          <p:nvPr/>
        </p:nvGraphicFramePr>
        <p:xfrm>
          <a:off x="4877981" y="7040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{F6CB3275-FA61-4CFE-89E9-4A376F372AA3}</a:tableStyleId>
              </a:tblPr>
              <a:tblGrid>
                <a:gridCol w="20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E36C09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E36C09"/>
                          </a:solidFill>
                        </a:rPr>
                        <a:t>さようなら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6" name="Google Shape;616;p44"/>
          <p:cNvSpPr txBox="1"/>
          <p:nvPr/>
        </p:nvSpPr>
        <p:spPr>
          <a:xfrm>
            <a:off x="3472708" y="907448"/>
            <a:ext cx="10687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Tạm biệt</a:t>
            </a:r>
            <a:endParaRPr sz="18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44"/>
          <p:cNvSpPr txBox="1"/>
          <p:nvPr/>
        </p:nvSpPr>
        <p:spPr>
          <a:xfrm>
            <a:off x="4590193" y="945905"/>
            <a:ext cx="10687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Hoşçakal</a:t>
            </a:r>
            <a:endParaRPr sz="18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44"/>
          <p:cNvSpPr txBox="1"/>
          <p:nvPr/>
        </p:nvSpPr>
        <p:spPr>
          <a:xfrm>
            <a:off x="6398785" y="913851"/>
            <a:ext cx="106877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บ๊ายบาย</a:t>
            </a:r>
            <a:endParaRPr sz="24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44"/>
          <p:cNvSpPr txBox="1"/>
          <p:nvPr/>
        </p:nvSpPr>
        <p:spPr>
          <a:xfrm>
            <a:off x="7638852" y="1246134"/>
            <a:ext cx="10687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Paálam</a:t>
            </a:r>
            <a:endParaRPr sz="18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44"/>
          <p:cNvSpPr txBox="1"/>
          <p:nvPr/>
        </p:nvSpPr>
        <p:spPr>
          <a:xfrm>
            <a:off x="6112358" y="642837"/>
            <a:ext cx="10687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Hej då</a:t>
            </a:r>
            <a:endParaRPr sz="18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44"/>
          <p:cNvSpPr txBox="1"/>
          <p:nvPr/>
        </p:nvSpPr>
        <p:spPr>
          <a:xfrm>
            <a:off x="5702063" y="924295"/>
            <a:ext cx="8468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Adiós</a:t>
            </a:r>
            <a:endParaRPr sz="18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44"/>
          <p:cNvSpPr txBox="1"/>
          <p:nvPr/>
        </p:nvSpPr>
        <p:spPr>
          <a:xfrm>
            <a:off x="1793440" y="1276780"/>
            <a:ext cx="12924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पुनर्मिलाम</a:t>
            </a:r>
            <a:endParaRPr sz="18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44"/>
          <p:cNvSpPr txBox="1"/>
          <p:nvPr/>
        </p:nvSpPr>
        <p:spPr>
          <a:xfrm>
            <a:off x="5171131" y="303916"/>
            <a:ext cx="15602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До свидания!</a:t>
            </a:r>
            <a:endParaRPr sz="18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44"/>
          <p:cNvSpPr txBox="1"/>
          <p:nvPr/>
        </p:nvSpPr>
        <p:spPr>
          <a:xfrm>
            <a:off x="4348042" y="1272651"/>
            <a:ext cx="10687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ਰੱਬ ਰਾਖਾ</a:t>
            </a:r>
            <a:endParaRPr sz="18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44"/>
          <p:cNvSpPr txBox="1"/>
          <p:nvPr/>
        </p:nvSpPr>
        <p:spPr>
          <a:xfrm>
            <a:off x="5480135" y="1200815"/>
            <a:ext cx="10687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Adeus </a:t>
            </a:r>
            <a:endParaRPr/>
          </a:p>
        </p:txBody>
      </p:sp>
      <p:sp>
        <p:nvSpPr>
          <p:cNvPr id="626" name="Google Shape;626;p44"/>
          <p:cNvSpPr txBox="1"/>
          <p:nvPr/>
        </p:nvSpPr>
        <p:spPr>
          <a:xfrm>
            <a:off x="509982" y="1228970"/>
            <a:ext cx="12924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La revedere</a:t>
            </a:r>
            <a:endParaRPr sz="18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44"/>
          <p:cNvSpPr txBox="1"/>
          <p:nvPr/>
        </p:nvSpPr>
        <p:spPr>
          <a:xfrm>
            <a:off x="41071" y="1213320"/>
            <a:ext cx="6733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Fā</a:t>
            </a:r>
            <a:endParaRPr sz="18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44"/>
          <p:cNvSpPr txBox="1"/>
          <p:nvPr/>
        </p:nvSpPr>
        <p:spPr>
          <a:xfrm>
            <a:off x="988647" y="925702"/>
            <a:ext cx="12924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මම යනවා </a:t>
            </a:r>
            <a:endParaRPr sz="18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44"/>
          <p:cNvSpPr txBox="1"/>
          <p:nvPr/>
        </p:nvSpPr>
        <p:spPr>
          <a:xfrm>
            <a:off x="-107883" y="-26323"/>
            <a:ext cx="12924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Nasvidenje</a:t>
            </a:r>
            <a:endParaRPr sz="18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44"/>
          <p:cNvSpPr txBox="1"/>
          <p:nvPr/>
        </p:nvSpPr>
        <p:spPr>
          <a:xfrm>
            <a:off x="1062904" y="-15530"/>
            <a:ext cx="12924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Kwaheri</a:t>
            </a:r>
            <a:endParaRPr sz="18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44"/>
          <p:cNvSpPr txBox="1"/>
          <p:nvPr/>
        </p:nvSpPr>
        <p:spPr>
          <a:xfrm>
            <a:off x="2066899" y="5985"/>
            <a:ext cx="9955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ག་ལེར་ཕེབས་།</a:t>
            </a:r>
            <a:endParaRPr sz="18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44"/>
          <p:cNvSpPr txBox="1"/>
          <p:nvPr/>
        </p:nvSpPr>
        <p:spPr>
          <a:xfrm>
            <a:off x="2895538" y="18735"/>
            <a:ext cx="8352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‘Alu a </a:t>
            </a:r>
            <a:endParaRPr/>
          </a:p>
        </p:txBody>
      </p:sp>
      <p:sp>
        <p:nvSpPr>
          <p:cNvPr id="633" name="Google Shape;633;p44"/>
          <p:cNvSpPr txBox="1"/>
          <p:nvPr/>
        </p:nvSpPr>
        <p:spPr>
          <a:xfrm>
            <a:off x="4329501" y="465316"/>
            <a:ext cx="8352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Hayir</a:t>
            </a:r>
            <a:endParaRPr sz="18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44"/>
          <p:cNvSpPr txBox="1"/>
          <p:nvPr/>
        </p:nvSpPr>
        <p:spPr>
          <a:xfrm>
            <a:off x="2167463" y="950763"/>
            <a:ext cx="12924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Sala kahle</a:t>
            </a:r>
            <a:endParaRPr sz="18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45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/>
              <a:t>212(e) and 12/24 month bars</a:t>
            </a:r>
            <a:endParaRPr/>
          </a:p>
        </p:txBody>
      </p:sp>
      <p:sp>
        <p:nvSpPr>
          <p:cNvPr id="641" name="Google Shape;641;p45"/>
          <p:cNvSpPr txBox="1">
            <a:spLocks noGrp="1"/>
          </p:cNvSpPr>
          <p:nvPr>
            <p:ph type="body" idx="1"/>
          </p:nvPr>
        </p:nvSpPr>
        <p:spPr>
          <a:xfrm>
            <a:off x="612775" y="1754575"/>
            <a:ext cx="8153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If coming back to U.S. as research scholar/professor, may not have been in the U.S. with any J status in prior </a:t>
            </a:r>
            <a:r>
              <a:rPr lang="en-US" sz="2400" b="1">
                <a:solidFill>
                  <a:srgbClr val="E36C09"/>
                </a:solidFill>
              </a:rPr>
              <a:t>12 months</a:t>
            </a:r>
            <a:r>
              <a:rPr lang="en-US" sz="2400"/>
              <a:t>. </a:t>
            </a:r>
            <a:endParaRPr sz="2400"/>
          </a:p>
          <a:p>
            <a:pPr marL="1143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/>
              <a:t>Exceptions: </a:t>
            </a:r>
            <a:endParaRPr u="sng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You were in the Short Term Scholar category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Total length of J program was less than six months  </a:t>
            </a:r>
            <a:endParaRPr/>
          </a:p>
          <a:p>
            <a:pPr marL="74295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Current research scholars/professors must wait </a:t>
            </a:r>
            <a:endParaRPr sz="2400"/>
          </a:p>
          <a:p>
            <a:pPr marL="34290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E36C09"/>
                </a:solidFill>
              </a:rPr>
              <a:t>24 months </a:t>
            </a:r>
            <a:r>
              <a:rPr lang="en-US" sz="2400"/>
              <a:t>before returning in the same categories. 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If subject to 212(e), </a:t>
            </a:r>
            <a:r>
              <a:rPr lang="en-US" sz="2400" b="1">
                <a:solidFill>
                  <a:srgbClr val="E36C09"/>
                </a:solidFill>
              </a:rPr>
              <a:t>keep records</a:t>
            </a:r>
            <a:r>
              <a:rPr lang="en-US" sz="2400"/>
              <a:t> of travel back home to document fulfillment of 212(e) 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46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/>
              <a:t>6 things to remember!!!</a:t>
            </a:r>
            <a:endParaRPr/>
          </a:p>
        </p:txBody>
      </p:sp>
      <p:sp>
        <p:nvSpPr>
          <p:cNvPr id="648" name="Google Shape;648;p46"/>
          <p:cNvSpPr txBox="1">
            <a:spLocks noGrp="1"/>
          </p:cNvSpPr>
          <p:nvPr>
            <p:ph type="body" idx="1"/>
          </p:nvPr>
        </p:nvSpPr>
        <p:spPr>
          <a:xfrm>
            <a:off x="612775" y="1852550"/>
            <a:ext cx="8153400" cy="4776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2800"/>
              <a:buChar char="•"/>
            </a:pPr>
            <a:r>
              <a:rPr lang="en-US" sz="2800">
                <a:solidFill>
                  <a:srgbClr val="E36C09"/>
                </a:solidFill>
              </a:rPr>
              <a:t>Update your address</a:t>
            </a:r>
            <a:r>
              <a:rPr lang="en-US" sz="2800"/>
              <a:t> in ISSS Portal if you move.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Pursue </a:t>
            </a:r>
            <a:r>
              <a:rPr lang="en-US" sz="2800">
                <a:solidFill>
                  <a:srgbClr val="E36C09"/>
                </a:solidFill>
              </a:rPr>
              <a:t>full time scholarly activity </a:t>
            </a:r>
            <a:r>
              <a:rPr lang="en-US" sz="2800"/>
              <a:t>and contact ISSS if you cannot do this.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During program dates on DS-2019, </a:t>
            </a:r>
            <a:r>
              <a:rPr lang="en-US" sz="2800">
                <a:solidFill>
                  <a:srgbClr val="E36C09"/>
                </a:solidFill>
              </a:rPr>
              <a:t>be present at UConn.</a:t>
            </a:r>
            <a:r>
              <a:rPr lang="en-US" sz="2800"/>
              <a:t> Contact ISSS if you cannot be here.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Maintain appropriate </a:t>
            </a:r>
            <a:r>
              <a:rPr lang="en-US" sz="2800">
                <a:solidFill>
                  <a:srgbClr val="E36C09"/>
                </a:solidFill>
              </a:rPr>
              <a:t>health insurance</a:t>
            </a:r>
            <a:r>
              <a:rPr lang="en-US" sz="2800"/>
              <a:t>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Request a </a:t>
            </a:r>
            <a:r>
              <a:rPr lang="en-US" sz="2800">
                <a:solidFill>
                  <a:srgbClr val="E36C09"/>
                </a:solidFill>
              </a:rPr>
              <a:t>travel signature </a:t>
            </a:r>
            <a:r>
              <a:rPr lang="en-US" sz="2800"/>
              <a:t>if you will take a trip abroad. Restrict travel to </a:t>
            </a:r>
            <a:r>
              <a:rPr lang="en-US" sz="2800">
                <a:solidFill>
                  <a:srgbClr val="E36C09"/>
                </a:solidFill>
              </a:rPr>
              <a:t>less than 30 days</a:t>
            </a:r>
            <a:r>
              <a:rPr lang="en-US" sz="2800"/>
              <a:t>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Department must </a:t>
            </a:r>
            <a:r>
              <a:rPr lang="en-US" sz="2800">
                <a:solidFill>
                  <a:srgbClr val="E36C09"/>
                </a:solidFill>
              </a:rPr>
              <a:t>extend</a:t>
            </a:r>
            <a:r>
              <a:rPr lang="en-US" sz="2800"/>
              <a:t> Form DS-2019 if you will stay longer.</a:t>
            </a:r>
            <a:endParaRPr/>
          </a:p>
          <a:p>
            <a:pPr marL="34290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34290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47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/>
              <a:t>ISSS Contact Information</a:t>
            </a:r>
            <a:endParaRPr/>
          </a:p>
        </p:txBody>
      </p:sp>
      <p:sp>
        <p:nvSpPr>
          <p:cNvPr id="655" name="Google Shape;655;p47"/>
          <p:cNvSpPr txBox="1">
            <a:spLocks noGrp="1"/>
          </p:cNvSpPr>
          <p:nvPr>
            <p:ph type="body" idx="1"/>
          </p:nvPr>
        </p:nvSpPr>
        <p:spPr>
          <a:xfrm>
            <a:off x="1351474" y="1936450"/>
            <a:ext cx="7515123" cy="46929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1800"/>
              <a:buFont typeface="Noto Sans Symbols"/>
              <a:buNone/>
            </a:pPr>
            <a:r>
              <a:rPr lang="en-US" dirty="0">
                <a:solidFill>
                  <a:srgbClr val="E36C09"/>
                </a:solidFill>
              </a:rPr>
              <a:t>Office hours: </a:t>
            </a:r>
            <a:r>
              <a:rPr lang="en-US" dirty="0"/>
              <a:t>Call/visit between 8:00 am and 5:00 pm</a:t>
            </a:r>
            <a:endParaRPr dirty="0"/>
          </a:p>
          <a:p>
            <a:pPr marL="45720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Walk In advising-&gt;Monday-Friday: 1:30 pm to 3:30 pm</a:t>
            </a:r>
            <a:br>
              <a:rPr lang="en-US" dirty="0"/>
            </a:b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E36C09"/>
              </a:buClr>
              <a:buSzPts val="1800"/>
              <a:buFont typeface="Noto Sans Symbols"/>
              <a:buNone/>
            </a:pPr>
            <a:r>
              <a:rPr lang="en-US" dirty="0">
                <a:solidFill>
                  <a:srgbClr val="E36C09"/>
                </a:solidFill>
              </a:rPr>
              <a:t>Phone: </a:t>
            </a:r>
            <a:r>
              <a:rPr lang="en-US" dirty="0"/>
              <a:t>860-486-3855</a:t>
            </a:r>
            <a:endParaRPr dirty="0">
              <a:solidFill>
                <a:srgbClr val="E36C09"/>
              </a:solidFill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dirty="0">
              <a:solidFill>
                <a:srgbClr val="E36C09"/>
              </a:solidFill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E36C09"/>
              </a:buClr>
              <a:buSzPts val="1800"/>
              <a:buFont typeface="Noto Sans Symbols"/>
              <a:buNone/>
            </a:pPr>
            <a:r>
              <a:rPr lang="en-US" dirty="0">
                <a:solidFill>
                  <a:srgbClr val="E36C09"/>
                </a:solidFill>
              </a:rPr>
              <a:t>Email: </a:t>
            </a:r>
            <a:r>
              <a:rPr lang="en-US" u="sng" dirty="0">
                <a:solidFill>
                  <a:srgbClr val="E36C0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international@uconn.edu</a:t>
            </a:r>
            <a:endParaRPr dirty="0">
              <a:solidFill>
                <a:srgbClr val="E36C09"/>
              </a:solidFill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E36C09"/>
              </a:buClr>
              <a:buSzPts val="1800"/>
              <a:buFont typeface="Noto Sans Symbols"/>
              <a:buNone/>
            </a:pPr>
            <a:r>
              <a:rPr lang="en-US" dirty="0">
                <a:solidFill>
                  <a:srgbClr val="E36C09"/>
                </a:solidFill>
              </a:rPr>
              <a:t> </a:t>
            </a:r>
            <a:endParaRPr dirty="0">
              <a:solidFill>
                <a:srgbClr val="E36C09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E36C09"/>
              </a:buClr>
              <a:buSzPts val="1800"/>
              <a:buNone/>
            </a:pPr>
            <a:r>
              <a:rPr lang="en-US" dirty="0">
                <a:solidFill>
                  <a:srgbClr val="E36C09"/>
                </a:solidFill>
              </a:rPr>
              <a:t>Website: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www.isss.uconn.edu</a:t>
            </a:r>
            <a:r>
              <a:rPr lang="en-US" dirty="0"/>
              <a:t> </a:t>
            </a: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400" b="1" i="1" u="sng" dirty="0">
                <a:solidFill>
                  <a:srgbClr val="FF0000"/>
                </a:solidFill>
              </a:rPr>
              <a:t>COVID19:</a:t>
            </a:r>
            <a:r>
              <a:rPr lang="en-US" sz="1400" b="1" i="1" dirty="0">
                <a:solidFill>
                  <a:srgbClr val="FF0000"/>
                </a:solidFill>
              </a:rPr>
              <a:t> *ISSS IS CURRENTLY OPERATING IN PERSON &amp; VIRTUAL*</a:t>
            </a:r>
            <a:br>
              <a:rPr lang="en-US" sz="1400" b="1" i="1" dirty="0">
                <a:solidFill>
                  <a:srgbClr val="FF0000"/>
                </a:solidFill>
              </a:rPr>
            </a:br>
            <a:r>
              <a:rPr lang="en-US" sz="1400" b="1" i="1" dirty="0">
                <a:solidFill>
                  <a:srgbClr val="FF0000"/>
                </a:solidFill>
              </a:rPr>
              <a:t> (Virtual &amp; In Person Chat/Appointments, All Processing Services, Virtual Workshops &amp; Info Sessions) </a:t>
            </a:r>
            <a:endParaRPr sz="1400" b="1" i="1" dirty="0">
              <a:solidFill>
                <a:srgbClr val="FF0000"/>
              </a:solidFill>
            </a:endParaRPr>
          </a:p>
          <a:p>
            <a:pPr marL="457200" lvl="0" indent="-31750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</a:pPr>
            <a:r>
              <a:rPr lang="en-US" sz="1400" b="1" i="1" dirty="0">
                <a:solidFill>
                  <a:srgbClr val="FF0000"/>
                </a:solidFill>
              </a:rPr>
              <a:t>ISSS NEWS/UPDATES ON </a:t>
            </a:r>
            <a:r>
              <a:rPr lang="en-US" sz="1400" b="1" i="1" u="sng" dirty="0">
                <a:solidFill>
                  <a:schemeClr val="hlink"/>
                </a:solidFill>
                <a:hlinkClick r:id="rId5"/>
              </a:rPr>
              <a:t>WWW.ISSS.UCONN.EDU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endParaRPr sz="1400" b="1" i="1" dirty="0">
              <a:solidFill>
                <a:srgbClr val="FF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</a:pPr>
            <a:r>
              <a:rPr lang="en-US" sz="1400" b="1" i="1" dirty="0">
                <a:solidFill>
                  <a:srgbClr val="FF0000"/>
                </a:solidFill>
              </a:rPr>
              <a:t>ISSS COVID-19 FAQ</a:t>
            </a:r>
            <a:endParaRPr sz="1400" b="1" i="1" dirty="0">
              <a:solidFill>
                <a:srgbClr val="FF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</a:pPr>
            <a:r>
              <a:rPr lang="en-US" sz="1400" b="1" i="1" dirty="0">
                <a:solidFill>
                  <a:srgbClr val="FF0000"/>
                </a:solidFill>
              </a:rPr>
              <a:t>ISSS LISTSERV </a:t>
            </a:r>
            <a:endParaRPr sz="1400" b="1" i="1" dirty="0">
              <a:solidFill>
                <a:srgbClr val="FF0000"/>
              </a:solidFill>
            </a:endParaRPr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"/>
          <p:cNvSpPr txBox="1"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/>
              <a:t>International Center</a:t>
            </a:r>
            <a:endParaRPr/>
          </a:p>
        </p:txBody>
      </p:sp>
      <p:pic>
        <p:nvPicPr>
          <p:cNvPr id="199" name="Google Shape;199;p5" descr="http://maps.uconn.edu/images/buildings/mrh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534" t="720" r="601" b="768"/>
          <a:stretch/>
        </p:blipFill>
        <p:spPr>
          <a:xfrm>
            <a:off x="5486400" y="1633053"/>
            <a:ext cx="3657600" cy="2446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5"/>
          <p:cNvPicPr preferRelativeResize="0"/>
          <p:nvPr/>
        </p:nvPicPr>
        <p:blipFill rotWithShape="1">
          <a:blip r:embed="rId4">
            <a:alphaModFix/>
          </a:blip>
          <a:srcRect l="61333" t="30090" r="7417" b="10922"/>
          <a:stretch/>
        </p:blipFill>
        <p:spPr>
          <a:xfrm>
            <a:off x="5486401" y="4111115"/>
            <a:ext cx="3657600" cy="276163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5"/>
          <p:cNvSpPr txBox="1"/>
          <p:nvPr/>
        </p:nvSpPr>
        <p:spPr>
          <a:xfrm>
            <a:off x="612775" y="2295728"/>
            <a:ext cx="4426153" cy="3876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Char char="•"/>
            </a:pPr>
            <a:r>
              <a:rPr lang="en-US" sz="16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 floor McMahon Hall</a:t>
            </a:r>
            <a:endParaRPr/>
          </a:p>
          <a:p>
            <a:pPr marL="342900" marR="0" lvl="0" indent="-237172" algn="l" rtl="0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None/>
            </a:pPr>
            <a:endParaRPr sz="166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Char char="•"/>
            </a:pPr>
            <a:r>
              <a:rPr lang="en-US" sz="16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Regular events: Coffee Hour, International Chat</a:t>
            </a:r>
            <a:endParaRPr/>
          </a:p>
          <a:p>
            <a:pPr marL="342900" marR="0" lvl="0" indent="-237172" algn="l" rtl="0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None/>
            </a:pPr>
            <a:endParaRPr sz="166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Char char="•"/>
            </a:pPr>
            <a:r>
              <a:rPr lang="en-US" sz="16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Special events (holidays)</a:t>
            </a:r>
            <a:endParaRPr/>
          </a:p>
          <a:p>
            <a:pPr marL="342900" marR="0" lvl="0" indent="-237172" algn="l" rtl="0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None/>
            </a:pPr>
            <a:endParaRPr sz="166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Char char="•"/>
            </a:pPr>
            <a:r>
              <a:rPr lang="en-US" sz="16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Trips planned throughout the year</a:t>
            </a:r>
            <a:endParaRPr/>
          </a:p>
          <a:p>
            <a:pPr marL="342900" marR="0" lvl="0" indent="-237172" algn="l" rtl="0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None/>
            </a:pPr>
            <a:endParaRPr sz="166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Char char="•"/>
            </a:pPr>
            <a:r>
              <a:rPr lang="en-US" sz="16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Lounge/computer lab  </a:t>
            </a:r>
            <a:endParaRPr/>
          </a:p>
          <a:p>
            <a:pPr marL="342900" marR="0" lvl="0" indent="-237172" algn="l" rtl="0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None/>
            </a:pPr>
            <a:endParaRPr sz="166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37172" algn="l" rtl="0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None/>
            </a:pPr>
            <a:endParaRPr sz="166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37172" algn="l" rtl="0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None/>
            </a:pPr>
            <a:endParaRPr sz="166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5"/>
              <a:buFont typeface="Noto Sans Symbols"/>
              <a:buNone/>
            </a:pPr>
            <a:r>
              <a:rPr lang="en-US" sz="1665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isss.uconn.edu</a:t>
            </a:r>
            <a:r>
              <a:rPr lang="en-US" sz="1665">
                <a:solidFill>
                  <a:schemeClr val="dk1"/>
                </a:solidFill>
              </a:rPr>
              <a:t> </a:t>
            </a:r>
            <a:r>
              <a:rPr lang="en-US" sz="16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"/>
          <p:cNvSpPr txBox="1"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/>
              <a:t>What does ISSS help you with?</a:t>
            </a:r>
            <a:endParaRPr/>
          </a:p>
        </p:txBody>
      </p:sp>
      <p:sp>
        <p:nvSpPr>
          <p:cNvPr id="208" name="Google Shape;208;p6"/>
          <p:cNvSpPr txBox="1"/>
          <p:nvPr/>
        </p:nvSpPr>
        <p:spPr>
          <a:xfrm>
            <a:off x="982639" y="2014140"/>
            <a:ext cx="7178722" cy="403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Visa/travel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Staying longer/leaving early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Off-site activity authorization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Security Number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Driving/State ID 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Tax Issues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Dependent Visas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 more!</a:t>
            </a:r>
            <a:endParaRPr/>
          </a:p>
        </p:txBody>
      </p:sp>
      <p:sp>
        <p:nvSpPr>
          <p:cNvPr id="209" name="Google Shape;209;p6"/>
          <p:cNvSpPr txBox="1"/>
          <p:nvPr/>
        </p:nvSpPr>
        <p:spPr>
          <a:xfrm>
            <a:off x="4833258" y="5005909"/>
            <a:ext cx="401385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Pretty much everything you need to know about being in the U.S. on your J-1 Visa!</a:t>
            </a:r>
            <a:endParaRPr sz="2400" b="1" i="0" u="none" strike="noStrike" cap="none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00E2F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"/>
          <p:cNvSpPr txBox="1">
            <a:spLocks noGrp="1"/>
          </p:cNvSpPr>
          <p:nvPr>
            <p:ph type="title"/>
          </p:nvPr>
        </p:nvSpPr>
        <p:spPr>
          <a:xfrm>
            <a:off x="457200" y="445168"/>
            <a:ext cx="8229600" cy="5943599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/>
              <a:t>Which immigration </a:t>
            </a:r>
            <a:r>
              <a:rPr lang="en-US" b="1"/>
              <a:t>terms</a:t>
            </a:r>
            <a:r>
              <a:rPr lang="en-US"/>
              <a:t> should I be aware of?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"/>
          <p:cNvSpPr txBox="1"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/>
              <a:t>J-1 Exchange Visitor Visa Terms</a:t>
            </a:r>
            <a:endParaRPr/>
          </a:p>
        </p:txBody>
      </p:sp>
      <p:sp>
        <p:nvSpPr>
          <p:cNvPr id="222" name="Google Shape;222;p8"/>
          <p:cNvSpPr txBox="1">
            <a:spLocks noGrp="1"/>
          </p:cNvSpPr>
          <p:nvPr>
            <p:ph type="body" idx="1"/>
          </p:nvPr>
        </p:nvSpPr>
        <p:spPr>
          <a:xfrm>
            <a:off x="3706238" y="1879930"/>
            <a:ext cx="4980562" cy="4793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r>
              <a:rPr lang="en-US" sz="1850"/>
              <a:t>Exchange Visitor visa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Char char="–"/>
            </a:pPr>
            <a:r>
              <a:rPr lang="en-US" sz="1850"/>
              <a:t>Purpose: academic/cultural exchange with United States through research, teaching, interning, etc.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Char char="–"/>
            </a:pPr>
            <a:r>
              <a:rPr lang="en-US" sz="1850"/>
              <a:t>Your activity = exchange program</a:t>
            </a:r>
            <a:endParaRPr/>
          </a:p>
          <a:p>
            <a:pPr marL="800100" lvl="2" indent="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r>
              <a:rPr lang="en-US" sz="1850"/>
              <a:t>You can only be in the U.S. with your 	J-1 	visa if you are doing your 	exchange activity with UCONN</a:t>
            </a:r>
            <a:endParaRPr/>
          </a:p>
          <a:p>
            <a:pPr marL="342900" lvl="0" indent="-225425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endParaRPr sz="1850"/>
          </a:p>
          <a:p>
            <a:pPr marL="342900" lvl="0" indent="-225425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endParaRPr sz="1850"/>
          </a:p>
          <a:p>
            <a:pPr marL="342900" lvl="0" indent="-225425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endParaRPr sz="1850"/>
          </a:p>
          <a:p>
            <a:pPr marL="0" lvl="0" indent="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r>
              <a:rPr lang="en-US" sz="1850"/>
              <a:t>Temporary, must intend to return home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Noto Sans Symbols"/>
              <a:buNone/>
            </a:pPr>
            <a:endParaRPr sz="1850"/>
          </a:p>
          <a:p>
            <a:pPr marL="342900" lvl="0" indent="-34290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Noto Sans Symbols"/>
              <a:buNone/>
            </a:pPr>
            <a:endParaRPr sz="1850"/>
          </a:p>
          <a:p>
            <a:pPr marL="0" lvl="0" indent="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endParaRPr sz="1850"/>
          </a:p>
          <a:p>
            <a:pPr marL="0" lvl="0" indent="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r>
              <a:rPr lang="en-US" sz="1850"/>
              <a:t>Legal spouse, children under age of 21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endParaRPr sz="1850"/>
          </a:p>
        </p:txBody>
      </p:sp>
      <p:sp>
        <p:nvSpPr>
          <p:cNvPr id="223" name="Google Shape;223;p8"/>
          <p:cNvSpPr txBox="1">
            <a:spLocks noGrp="1"/>
          </p:cNvSpPr>
          <p:nvPr>
            <p:ph type="body" idx="2"/>
          </p:nvPr>
        </p:nvSpPr>
        <p:spPr>
          <a:xfrm>
            <a:off x="19454" y="1901876"/>
            <a:ext cx="3323617" cy="4793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2960"/>
              <a:buNone/>
            </a:pPr>
            <a:r>
              <a:rPr lang="en-US" sz="2960" b="1">
                <a:solidFill>
                  <a:srgbClr val="E36C09"/>
                </a:solidFill>
              </a:rPr>
              <a:t>J-1 Visa</a:t>
            </a:r>
            <a:endParaRPr/>
          </a:p>
          <a:p>
            <a:pPr marL="0" lvl="0" indent="0" algn="r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 b="1">
              <a:solidFill>
                <a:srgbClr val="E36C09"/>
              </a:solidFill>
            </a:endParaRPr>
          </a:p>
          <a:p>
            <a:pPr marL="0" lvl="0" indent="0" algn="r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 b="1">
              <a:solidFill>
                <a:srgbClr val="E36C09"/>
              </a:solidFill>
            </a:endParaRPr>
          </a:p>
          <a:p>
            <a:pPr marL="0" lvl="0" indent="0" algn="r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 b="1">
              <a:solidFill>
                <a:srgbClr val="E36C09"/>
              </a:solidFill>
            </a:endParaRPr>
          </a:p>
          <a:p>
            <a:pPr marL="0" lvl="0" indent="0" algn="r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 b="1">
              <a:solidFill>
                <a:srgbClr val="E36C09"/>
              </a:solidFill>
            </a:endParaRPr>
          </a:p>
          <a:p>
            <a:pPr marL="0" lvl="0" indent="0" algn="r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 b="1">
              <a:solidFill>
                <a:srgbClr val="E36C09"/>
              </a:solidFill>
            </a:endParaRPr>
          </a:p>
          <a:p>
            <a:pPr marL="0" lvl="0" indent="0" algn="r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E36C09"/>
              </a:buClr>
              <a:buSzPts val="2960"/>
              <a:buNone/>
            </a:pPr>
            <a:r>
              <a:rPr lang="en-US" sz="2960" b="1">
                <a:solidFill>
                  <a:srgbClr val="E36C09"/>
                </a:solidFill>
              </a:rPr>
              <a:t>Non-Immigrant Visa</a:t>
            </a:r>
            <a:endParaRPr/>
          </a:p>
          <a:p>
            <a:pPr marL="0" lvl="0" indent="0" algn="r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 b="1">
              <a:solidFill>
                <a:srgbClr val="E36C09"/>
              </a:solidFill>
            </a:endParaRPr>
          </a:p>
          <a:p>
            <a:pPr marL="0" lvl="0" indent="0" algn="r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E36C09"/>
              </a:buClr>
              <a:buSzPts val="2960"/>
              <a:buNone/>
            </a:pPr>
            <a:r>
              <a:rPr lang="en-US" sz="2960" b="1">
                <a:solidFill>
                  <a:srgbClr val="E36C09"/>
                </a:solidFill>
              </a:rPr>
              <a:t>J-2 Visa</a:t>
            </a:r>
            <a:endParaRPr sz="2960" b="1">
              <a:solidFill>
                <a:srgbClr val="E36C09"/>
              </a:solidFill>
            </a:endParaRPr>
          </a:p>
        </p:txBody>
      </p:sp>
      <p:sp>
        <p:nvSpPr>
          <p:cNvPr id="224" name="Google Shape;224;p8"/>
          <p:cNvSpPr/>
          <p:nvPr/>
        </p:nvSpPr>
        <p:spPr>
          <a:xfrm>
            <a:off x="3343072" y="4640093"/>
            <a:ext cx="363165" cy="754387"/>
          </a:xfrm>
          <a:prstGeom prst="leftBrace">
            <a:avLst>
              <a:gd name="adj1" fmla="val 7196"/>
              <a:gd name="adj2" fmla="val 44942"/>
            </a:avLst>
          </a:prstGeom>
          <a:noFill/>
          <a:ln w="254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8"/>
          <p:cNvSpPr/>
          <p:nvPr/>
        </p:nvSpPr>
        <p:spPr>
          <a:xfrm>
            <a:off x="3343074" y="5819446"/>
            <a:ext cx="363165" cy="754387"/>
          </a:xfrm>
          <a:prstGeom prst="leftBrace">
            <a:avLst>
              <a:gd name="adj1" fmla="val 7196"/>
              <a:gd name="adj2" fmla="val 44942"/>
            </a:avLst>
          </a:prstGeom>
          <a:noFill/>
          <a:ln w="254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8"/>
          <p:cNvSpPr/>
          <p:nvPr/>
        </p:nvSpPr>
        <p:spPr>
          <a:xfrm>
            <a:off x="3343074" y="1843133"/>
            <a:ext cx="363165" cy="2371993"/>
          </a:xfrm>
          <a:prstGeom prst="leftBrace">
            <a:avLst>
              <a:gd name="adj1" fmla="val 7196"/>
              <a:gd name="adj2" fmla="val 12357"/>
            </a:avLst>
          </a:prstGeom>
          <a:noFill/>
          <a:ln w="254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"/>
          <p:cNvSpPr txBox="1"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/>
              <a:t>J-1 Exchange Visitor Categories</a:t>
            </a:r>
            <a:endParaRPr sz="3600" b="1"/>
          </a:p>
        </p:txBody>
      </p: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457200" y="2602709"/>
            <a:ext cx="3959157" cy="1332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For teaching activity, </a:t>
            </a:r>
            <a:br>
              <a:rPr lang="en-US" sz="2400"/>
            </a:br>
            <a:r>
              <a:rPr lang="en-US" sz="2400" i="1"/>
              <a:t>up to 5 continuous years</a:t>
            </a:r>
            <a:endParaRPr i="1"/>
          </a:p>
        </p:txBody>
      </p:sp>
      <p:sp>
        <p:nvSpPr>
          <p:cNvPr id="234" name="Google Shape;234;p9"/>
          <p:cNvSpPr txBox="1"/>
          <p:nvPr/>
        </p:nvSpPr>
        <p:spPr>
          <a:xfrm>
            <a:off x="1770434" y="2107157"/>
            <a:ext cx="264592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Professor</a:t>
            </a:r>
            <a:endParaRPr/>
          </a:p>
        </p:txBody>
      </p:sp>
      <p:sp>
        <p:nvSpPr>
          <p:cNvPr id="235" name="Google Shape;235;p9"/>
          <p:cNvSpPr txBox="1"/>
          <p:nvPr/>
        </p:nvSpPr>
        <p:spPr>
          <a:xfrm>
            <a:off x="4854103" y="2107157"/>
            <a:ext cx="37159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Research Scholar</a:t>
            </a:r>
            <a:endParaRPr sz="32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9"/>
          <p:cNvSpPr txBox="1">
            <a:spLocks noGrp="1"/>
          </p:cNvSpPr>
          <p:nvPr>
            <p:ph type="body" idx="1"/>
          </p:nvPr>
        </p:nvSpPr>
        <p:spPr>
          <a:xfrm>
            <a:off x="4854103" y="2602710"/>
            <a:ext cx="3959157" cy="1332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For research activity, </a:t>
            </a:r>
            <a:br>
              <a:rPr lang="en-US" sz="2400"/>
            </a:br>
            <a:r>
              <a:rPr lang="en-US" sz="2400" i="1"/>
              <a:t>up to 5 continuous years</a:t>
            </a:r>
            <a:endParaRPr/>
          </a:p>
        </p:txBody>
      </p:sp>
      <p:sp>
        <p:nvSpPr>
          <p:cNvPr id="237" name="Google Shape;237;p9"/>
          <p:cNvSpPr txBox="1"/>
          <p:nvPr/>
        </p:nvSpPr>
        <p:spPr>
          <a:xfrm>
            <a:off x="1322962" y="4430950"/>
            <a:ext cx="649807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Subject to 24 Month Bar on repeat programs</a:t>
            </a:r>
            <a:r>
              <a:rPr lang="en-US" sz="18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you finish your Professor or Research Scholar activity, 24 months must pass before you can come back to the United States as a J-1 Professor or Research Scholar.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9"/>
          <p:cNvSpPr/>
          <p:nvPr/>
        </p:nvSpPr>
        <p:spPr>
          <a:xfrm>
            <a:off x="1386191" y="4289899"/>
            <a:ext cx="282103" cy="1478604"/>
          </a:xfrm>
          <a:prstGeom prst="leftBracket">
            <a:avLst>
              <a:gd name="adj" fmla="val 8333"/>
            </a:avLst>
          </a:prstGeom>
          <a:noFill/>
          <a:ln w="254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9"/>
          <p:cNvSpPr/>
          <p:nvPr/>
        </p:nvSpPr>
        <p:spPr>
          <a:xfrm rot="10800000">
            <a:off x="7462736" y="4289899"/>
            <a:ext cx="282103" cy="1478604"/>
          </a:xfrm>
          <a:prstGeom prst="leftBracket">
            <a:avLst>
              <a:gd name="adj" fmla="val 8333"/>
            </a:avLst>
          </a:prstGeom>
          <a:noFill/>
          <a:ln w="254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hite-oakleaf-standard-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2555</Words>
  <Application>Microsoft Office PowerPoint</Application>
  <PresentationFormat>On-screen Show (4:3)</PresentationFormat>
  <Paragraphs>454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Calibri</vt:lpstr>
      <vt:lpstr>Open Sans</vt:lpstr>
      <vt:lpstr>Arial</vt:lpstr>
      <vt:lpstr>Noto Sans Symbols</vt:lpstr>
      <vt:lpstr>white-oakleaf-standard-template</vt:lpstr>
      <vt:lpstr>1_Custom Design</vt:lpstr>
      <vt:lpstr>Custom Design</vt:lpstr>
      <vt:lpstr>PowerPoint Presentation</vt:lpstr>
      <vt:lpstr>Welcome from International  Student &amp; Scholar  Services! (ISSS)</vt:lpstr>
      <vt:lpstr>Agenda</vt:lpstr>
      <vt:lpstr>Contact</vt:lpstr>
      <vt:lpstr>International Center</vt:lpstr>
      <vt:lpstr>What does ISSS help you with?</vt:lpstr>
      <vt:lpstr>Which immigration terms should I be aware of?</vt:lpstr>
      <vt:lpstr>J-1 Exchange Visitor Visa Terms</vt:lpstr>
      <vt:lpstr>J-1 Exchange Visitor Categories</vt:lpstr>
      <vt:lpstr>J-1 Exchange Visitor Categories</vt:lpstr>
      <vt:lpstr>J-1 Exchange Visitor Categories</vt:lpstr>
      <vt:lpstr>J-1 Exchange Visitor Categories</vt:lpstr>
      <vt:lpstr>Which immigration documents should I be aware of?</vt:lpstr>
      <vt:lpstr>SEVIS = Student and Exchange Visitor Information System</vt:lpstr>
      <vt:lpstr>Passport</vt:lpstr>
      <vt:lpstr>Form DS-2019</vt:lpstr>
      <vt:lpstr>Sections of the DS-2019</vt:lpstr>
      <vt:lpstr>PowerPoint Presentation</vt:lpstr>
      <vt:lpstr>PowerPoint Presentation</vt:lpstr>
      <vt:lpstr>212(e) Home Country Physical Presence Requirement</vt:lpstr>
      <vt:lpstr>212 (e) Continued…</vt:lpstr>
      <vt:lpstr>Visa Stamp</vt:lpstr>
      <vt:lpstr>Form I-94 </vt:lpstr>
      <vt:lpstr>What are my responsibilities as a J-1 scholar?</vt:lpstr>
      <vt:lpstr>Submit Arrival Documentation (Check-In with ISSS)</vt:lpstr>
      <vt:lpstr>PowerPoint Presentation</vt:lpstr>
      <vt:lpstr>Submit Arrival Documentation (Check-In)</vt:lpstr>
      <vt:lpstr>Update your address</vt:lpstr>
      <vt:lpstr>Program Requirements</vt:lpstr>
      <vt:lpstr>Working</vt:lpstr>
      <vt:lpstr>Insurance Requirement</vt:lpstr>
      <vt:lpstr>Insurance for family members</vt:lpstr>
      <vt:lpstr>Ways to fall out of status</vt:lpstr>
      <vt:lpstr>International Travel</vt:lpstr>
      <vt:lpstr>International Travel</vt:lpstr>
      <vt:lpstr>What should I know about living in Connecticut?</vt:lpstr>
      <vt:lpstr>ISSS Website   isss.uconn.edu</vt:lpstr>
      <vt:lpstr>University IT Services (UITS)</vt:lpstr>
      <vt:lpstr>Husky One Card</vt:lpstr>
      <vt:lpstr>Social Security Number</vt:lpstr>
      <vt:lpstr>Driving in Connecticut</vt:lpstr>
      <vt:lpstr>Taxes - www.irs.gov</vt:lpstr>
      <vt:lpstr>Can my family  come to stay during  my program?</vt:lpstr>
      <vt:lpstr>Dependent Family Members</vt:lpstr>
      <vt:lpstr>What to do when  my program ends?</vt:lpstr>
      <vt:lpstr>End of Program</vt:lpstr>
      <vt:lpstr>212(e) and 12/24 month bars</vt:lpstr>
      <vt:lpstr>6 things to remember!!!</vt:lpstr>
      <vt:lpstr>ISSS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</dc:creator>
  <cp:lastModifiedBy>King, Jennifer</cp:lastModifiedBy>
  <cp:revision>1</cp:revision>
  <dcterms:created xsi:type="dcterms:W3CDTF">2010-04-12T23:12:02Z</dcterms:created>
  <dcterms:modified xsi:type="dcterms:W3CDTF">2021-08-31T18:55:56Z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